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4"/>
    <p:sldMasterId id="2147483661" r:id="rId5"/>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 id="339" r:id="rId89"/>
    <p:sldId id="340" r:id="rId90"/>
    <p:sldId id="341" r:id="rId91"/>
    <p:sldId id="342" r:id="rId92"/>
    <p:sldId id="343" r:id="rId93"/>
    <p:sldId id="344" r:id="rId94"/>
    <p:sldId id="345" r:id="rId95"/>
    <p:sldId id="346" r:id="rId96"/>
    <p:sldId id="347" r:id="rId97"/>
    <p:sldId id="348" r:id="rId98"/>
    <p:sldId id="349" r:id="rId99"/>
    <p:sldId id="350" r:id="rId100"/>
    <p:sldId id="351" r:id="rId101"/>
    <p:sldId id="352" r:id="rId102"/>
    <p:sldId id="353" r:id="rId103"/>
    <p:sldId id="354" r:id="rId104"/>
    <p:sldId id="355" r:id="rId105"/>
    <p:sldId id="356" r:id="rId106"/>
    <p:sldId id="357" r:id="rId107"/>
    <p:sldId id="358" r:id="rId108"/>
    <p:sldId id="359" r:id="rId109"/>
    <p:sldId id="360" r:id="rId110"/>
    <p:sldId id="361" r:id="rId111"/>
    <p:sldId id="362" r:id="rId112"/>
    <p:sldId id="363" r:id="rId113"/>
    <p:sldId id="364" r:id="rId114"/>
    <p:sldId id="365" r:id="rId115"/>
    <p:sldId id="366" r:id="rId116"/>
    <p:sldId id="367" r:id="rId117"/>
    <p:sldId id="368" r:id="rId118"/>
    <p:sldId id="369" r:id="rId119"/>
    <p:sldId id="370" r:id="rId120"/>
    <p:sldId id="371" r:id="rId121"/>
    <p:sldId id="372" r:id="rId122"/>
    <p:sldId id="373" r:id="rId123"/>
    <p:sldId id="374" r:id="rId124"/>
    <p:sldId id="375" r:id="rId125"/>
    <p:sldId id="376" r:id="rId126"/>
    <p:sldId id="377" r:id="rId127"/>
    <p:sldId id="378" r:id="rId128"/>
    <p:sldId id="379" r:id="rId129"/>
    <p:sldId id="380" r:id="rId130"/>
    <p:sldId id="381" r:id="rId131"/>
    <p:sldId id="382" r:id="rId132"/>
    <p:sldId id="383" r:id="rId133"/>
    <p:sldId id="384" r:id="rId134"/>
    <p:sldId id="385" r:id="rId135"/>
    <p:sldId id="386" r:id="rId136"/>
    <p:sldId id="387" r:id="rId137"/>
    <p:sldId id="388" r:id="rId138"/>
    <p:sldId id="389" r:id="rId139"/>
    <p:sldId id="390" r:id="rId140"/>
    <p:sldId id="391" r:id="rId141"/>
    <p:sldId id="392" r:id="rId142"/>
    <p:sldId id="393" r:id="rId143"/>
    <p:sldId id="394" r:id="rId144"/>
    <p:sldId id="395" r:id="rId145"/>
    <p:sldId id="396" r:id="rId146"/>
    <p:sldId id="397" r:id="rId147"/>
    <p:sldId id="398" r:id="rId148"/>
    <p:sldId id="399" r:id="rId149"/>
    <p:sldId id="400" r:id="rId150"/>
    <p:sldId id="401" r:id="rId151"/>
    <p:sldId id="402" r:id="rId152"/>
    <p:sldId id="403" r:id="rId153"/>
    <p:sldId id="404" r:id="rId154"/>
    <p:sldId id="405" r:id="rId155"/>
    <p:sldId id="406" r:id="rId156"/>
    <p:sldId id="407" r:id="rId157"/>
    <p:sldId id="408" r:id="rId158"/>
    <p:sldId id="409" r:id="rId159"/>
    <p:sldId id="410" r:id="rId160"/>
    <p:sldId id="411" r:id="rId161"/>
    <p:sldId id="412" r:id="rId162"/>
    <p:sldId id="413" r:id="rId163"/>
    <p:sldId id="414" r:id="rId164"/>
    <p:sldId id="415" r:id="rId165"/>
    <p:sldId id="416" r:id="rId166"/>
    <p:sldId id="417" r:id="rId167"/>
    <p:sldId id="418" r:id="rId168"/>
    <p:sldId id="419" r:id="rId169"/>
    <p:sldId id="420" r:id="rId170"/>
    <p:sldId id="421" r:id="rId171"/>
    <p:sldId id="422" r:id="rId172"/>
    <p:sldId id="423" r:id="rId173"/>
    <p:sldId id="424" r:id="rId174"/>
    <p:sldId id="425" r:id="rId175"/>
    <p:sldId id="426" r:id="rId176"/>
    <p:sldId id="427" r:id="rId177"/>
    <p:sldId id="428" r:id="rId178"/>
    <p:sldId id="429" r:id="rId179"/>
    <p:sldId id="430" r:id="rId180"/>
    <p:sldId id="431" r:id="rId181"/>
    <p:sldId id="432" r:id="rId182"/>
    <p:sldId id="433" r:id="rId183"/>
    <p:sldId id="434" r:id="rId184"/>
    <p:sldId id="435" r:id="rId185"/>
    <p:sldId id="436" r:id="rId186"/>
    <p:sldId id="437" r:id="rId187"/>
    <p:sldId id="438" r:id="rId188"/>
    <p:sldId id="439" r:id="rId189"/>
    <p:sldId id="440" r:id="rId190"/>
    <p:sldId id="441" r:id="rId191"/>
    <p:sldId id="442" r:id="rId192"/>
    <p:sldId id="443" r:id="rId193"/>
    <p:sldId id="444" r:id="rId194"/>
    <p:sldId id="445" r:id="rId195"/>
    <p:sldId id="446" r:id="rId196"/>
    <p:sldId id="447" r:id="rId197"/>
    <p:sldId id="448" r:id="rId198"/>
    <p:sldId id="449" r:id="rId199"/>
    <p:sldId id="450" r:id="rId200"/>
    <p:sldId id="451" r:id="rId201"/>
    <p:sldId id="452" r:id="rId202"/>
    <p:sldId id="453" r:id="rId203"/>
    <p:sldId id="454" r:id="rId204"/>
    <p:sldId id="455" r:id="rId205"/>
    <p:sldId id="456" r:id="rId206"/>
    <p:sldId id="457" r:id="rId207"/>
    <p:sldId id="458" r:id="rId208"/>
    <p:sldId id="459" r:id="rId209"/>
    <p:sldId id="460" r:id="rId210"/>
    <p:sldId id="461" r:id="rId211"/>
    <p:sldId id="462" r:id="rId212"/>
    <p:sldId id="463" r:id="rId213"/>
    <p:sldId id="464" r:id="rId214"/>
    <p:sldId id="465" r:id="rId215"/>
    <p:sldId id="466" r:id="rId216"/>
    <p:sldId id="467" r:id="rId217"/>
    <p:sldId id="468" r:id="rId218"/>
    <p:sldId id="469" r:id="rId219"/>
    <p:sldId id="470" r:id="rId220"/>
    <p:sldId id="471" r:id="rId221"/>
    <p:sldId id="472" r:id="rId222"/>
    <p:sldId id="473" r:id="rId223"/>
    <p:sldId id="474" r:id="rId224"/>
    <p:sldId id="475" r:id="rId225"/>
    <p:sldId id="476" r:id="rId226"/>
    <p:sldId id="477" r:id="rId227"/>
    <p:sldId id="478" r:id="rId228"/>
    <p:sldId id="479" r:id="rId229"/>
    <p:sldId id="480" r:id="rId230"/>
    <p:sldId id="481" r:id="rId231"/>
    <p:sldId id="482" r:id="rId232"/>
  </p:sldIdLst>
  <p:sldSz cx="12192000" cy="6858000"/>
  <p:notesSz cx="7559675" cy="10691813"/>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4398564-6618-4845-8CC6-3D7A78D03024}" v="2" dt="2026-05-11T09:31:36.6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2" d="100"/>
          <a:sy n="102" d="100"/>
        </p:scale>
        <p:origin x="91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openxmlformats.org/officeDocument/2006/relationships/slide" Target="slides/slide133.xml"/><Relationship Id="rId159" Type="http://schemas.openxmlformats.org/officeDocument/2006/relationships/slide" Target="slides/slide154.xml"/><Relationship Id="rId170" Type="http://schemas.openxmlformats.org/officeDocument/2006/relationships/slide" Target="slides/slide165.xml"/><Relationship Id="rId191" Type="http://schemas.openxmlformats.org/officeDocument/2006/relationships/slide" Target="slides/slide186.xml"/><Relationship Id="rId205" Type="http://schemas.openxmlformats.org/officeDocument/2006/relationships/slide" Target="slides/slide200.xml"/><Relationship Id="rId226" Type="http://schemas.openxmlformats.org/officeDocument/2006/relationships/slide" Target="slides/slide22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53" Type="http://schemas.openxmlformats.org/officeDocument/2006/relationships/slide" Target="slides/slide48.xml"/><Relationship Id="rId74" Type="http://schemas.openxmlformats.org/officeDocument/2006/relationships/slide" Target="slides/slide69.xml"/><Relationship Id="rId128" Type="http://schemas.openxmlformats.org/officeDocument/2006/relationships/slide" Target="slides/slide123.xml"/><Relationship Id="rId149" Type="http://schemas.openxmlformats.org/officeDocument/2006/relationships/slide" Target="slides/slide144.xml"/><Relationship Id="rId5" Type="http://schemas.openxmlformats.org/officeDocument/2006/relationships/slideMaster" Target="slideMasters/slideMaster2.xml"/><Relationship Id="rId95" Type="http://schemas.openxmlformats.org/officeDocument/2006/relationships/slide" Target="slides/slide90.xml"/><Relationship Id="rId160" Type="http://schemas.openxmlformats.org/officeDocument/2006/relationships/slide" Target="slides/slide155.xml"/><Relationship Id="rId181" Type="http://schemas.openxmlformats.org/officeDocument/2006/relationships/slide" Target="slides/slide176.xml"/><Relationship Id="rId216" Type="http://schemas.openxmlformats.org/officeDocument/2006/relationships/slide" Target="slides/slide211.xml"/><Relationship Id="rId237" Type="http://schemas.microsoft.com/office/2015/10/relationships/revisionInfo" Target="revisionInfo.xml"/><Relationship Id="rId22" Type="http://schemas.openxmlformats.org/officeDocument/2006/relationships/slide" Target="slides/slide17.xml"/><Relationship Id="rId43" Type="http://schemas.openxmlformats.org/officeDocument/2006/relationships/slide" Target="slides/slide38.xml"/><Relationship Id="rId64" Type="http://schemas.openxmlformats.org/officeDocument/2006/relationships/slide" Target="slides/slide59.xml"/><Relationship Id="rId118" Type="http://schemas.openxmlformats.org/officeDocument/2006/relationships/slide" Target="slides/slide113.xml"/><Relationship Id="rId139" Type="http://schemas.openxmlformats.org/officeDocument/2006/relationships/slide" Target="slides/slide134.xml"/><Relationship Id="rId85" Type="http://schemas.openxmlformats.org/officeDocument/2006/relationships/slide" Target="slides/slide80.xml"/><Relationship Id="rId150" Type="http://schemas.openxmlformats.org/officeDocument/2006/relationships/slide" Target="slides/slide145.xml"/><Relationship Id="rId171" Type="http://schemas.openxmlformats.org/officeDocument/2006/relationships/slide" Target="slides/slide166.xml"/><Relationship Id="rId192" Type="http://schemas.openxmlformats.org/officeDocument/2006/relationships/slide" Target="slides/slide187.xml"/><Relationship Id="rId206" Type="http://schemas.openxmlformats.org/officeDocument/2006/relationships/slide" Target="slides/slide201.xml"/><Relationship Id="rId227" Type="http://schemas.openxmlformats.org/officeDocument/2006/relationships/slide" Target="slides/slide222.xml"/><Relationship Id="rId12" Type="http://schemas.openxmlformats.org/officeDocument/2006/relationships/slide" Target="slides/slide7.xml"/><Relationship Id="rId33" Type="http://schemas.openxmlformats.org/officeDocument/2006/relationships/slide" Target="slides/slide28.xml"/><Relationship Id="rId108" Type="http://schemas.openxmlformats.org/officeDocument/2006/relationships/slide" Target="slides/slide103.xml"/><Relationship Id="rId129" Type="http://schemas.openxmlformats.org/officeDocument/2006/relationships/slide" Target="slides/slide124.xml"/><Relationship Id="rId54" Type="http://schemas.openxmlformats.org/officeDocument/2006/relationships/slide" Target="slides/slide49.xml"/><Relationship Id="rId75" Type="http://schemas.openxmlformats.org/officeDocument/2006/relationships/slide" Target="slides/slide70.xml"/><Relationship Id="rId96" Type="http://schemas.openxmlformats.org/officeDocument/2006/relationships/slide" Target="slides/slide91.xml"/><Relationship Id="rId140" Type="http://schemas.openxmlformats.org/officeDocument/2006/relationships/slide" Target="slides/slide135.xml"/><Relationship Id="rId161" Type="http://schemas.openxmlformats.org/officeDocument/2006/relationships/slide" Target="slides/slide156.xml"/><Relationship Id="rId182" Type="http://schemas.openxmlformats.org/officeDocument/2006/relationships/slide" Target="slides/slide177.xml"/><Relationship Id="rId217" Type="http://schemas.openxmlformats.org/officeDocument/2006/relationships/slide" Target="slides/slide212.xml"/><Relationship Id="rId6" Type="http://schemas.openxmlformats.org/officeDocument/2006/relationships/slide" Target="slides/slide1.xml"/><Relationship Id="rId23" Type="http://schemas.openxmlformats.org/officeDocument/2006/relationships/slide" Target="slides/slide18.xml"/><Relationship Id="rId119" Type="http://schemas.openxmlformats.org/officeDocument/2006/relationships/slide" Target="slides/slide114.xml"/><Relationship Id="rId44" Type="http://schemas.openxmlformats.org/officeDocument/2006/relationships/slide" Target="slides/slide39.xml"/><Relationship Id="rId65" Type="http://schemas.openxmlformats.org/officeDocument/2006/relationships/slide" Target="slides/slide60.xml"/><Relationship Id="rId86" Type="http://schemas.openxmlformats.org/officeDocument/2006/relationships/slide" Target="slides/slide81.xml"/><Relationship Id="rId130" Type="http://schemas.openxmlformats.org/officeDocument/2006/relationships/slide" Target="slides/slide125.xml"/><Relationship Id="rId151" Type="http://schemas.openxmlformats.org/officeDocument/2006/relationships/slide" Target="slides/slide146.xml"/><Relationship Id="rId172" Type="http://schemas.openxmlformats.org/officeDocument/2006/relationships/slide" Target="slides/slide167.xml"/><Relationship Id="rId193" Type="http://schemas.openxmlformats.org/officeDocument/2006/relationships/slide" Target="slides/slide188.xml"/><Relationship Id="rId207" Type="http://schemas.openxmlformats.org/officeDocument/2006/relationships/slide" Target="slides/slide202.xml"/><Relationship Id="rId228" Type="http://schemas.openxmlformats.org/officeDocument/2006/relationships/slide" Target="slides/slide223.xml"/><Relationship Id="rId13" Type="http://schemas.openxmlformats.org/officeDocument/2006/relationships/slide" Target="slides/slide8.xml"/><Relationship Id="rId109" Type="http://schemas.openxmlformats.org/officeDocument/2006/relationships/slide" Target="slides/slide104.xml"/><Relationship Id="rId34" Type="http://schemas.openxmlformats.org/officeDocument/2006/relationships/slide" Target="slides/slide29.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20" Type="http://schemas.openxmlformats.org/officeDocument/2006/relationships/slide" Target="slides/slide115.xml"/><Relationship Id="rId141" Type="http://schemas.openxmlformats.org/officeDocument/2006/relationships/slide" Target="slides/slide136.xml"/><Relationship Id="rId7" Type="http://schemas.openxmlformats.org/officeDocument/2006/relationships/slide" Target="slides/slide2.xml"/><Relationship Id="rId162" Type="http://schemas.openxmlformats.org/officeDocument/2006/relationships/slide" Target="slides/slide157.xml"/><Relationship Id="rId183" Type="http://schemas.openxmlformats.org/officeDocument/2006/relationships/slide" Target="slides/slide178.xml"/><Relationship Id="rId218" Type="http://schemas.openxmlformats.org/officeDocument/2006/relationships/slide" Target="slides/slide213.xml"/><Relationship Id="rId24" Type="http://schemas.openxmlformats.org/officeDocument/2006/relationships/slide" Target="slides/slide19.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31" Type="http://schemas.openxmlformats.org/officeDocument/2006/relationships/slide" Target="slides/slide126.xml"/><Relationship Id="rId152" Type="http://schemas.openxmlformats.org/officeDocument/2006/relationships/slide" Target="slides/slide147.xml"/><Relationship Id="rId173" Type="http://schemas.openxmlformats.org/officeDocument/2006/relationships/slide" Target="slides/slide168.xml"/><Relationship Id="rId194" Type="http://schemas.openxmlformats.org/officeDocument/2006/relationships/slide" Target="slides/slide189.xml"/><Relationship Id="rId208" Type="http://schemas.openxmlformats.org/officeDocument/2006/relationships/slide" Target="slides/slide203.xml"/><Relationship Id="rId229" Type="http://schemas.openxmlformats.org/officeDocument/2006/relationships/slide" Target="slides/slide224.xml"/><Relationship Id="rId14" Type="http://schemas.openxmlformats.org/officeDocument/2006/relationships/slide" Target="slides/slide9.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8" Type="http://schemas.openxmlformats.org/officeDocument/2006/relationships/slide" Target="slides/slide3.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slide" Target="slides/slide137.xml"/><Relationship Id="rId163" Type="http://schemas.openxmlformats.org/officeDocument/2006/relationships/slide" Target="slides/slide158.xml"/><Relationship Id="rId184" Type="http://schemas.openxmlformats.org/officeDocument/2006/relationships/slide" Target="slides/slide179.xml"/><Relationship Id="rId219" Type="http://schemas.openxmlformats.org/officeDocument/2006/relationships/slide" Target="slides/slide214.xml"/><Relationship Id="rId230" Type="http://schemas.openxmlformats.org/officeDocument/2006/relationships/slide" Target="slides/slide225.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slide" Target="slides/slide127.xml"/><Relationship Id="rId153" Type="http://schemas.openxmlformats.org/officeDocument/2006/relationships/slide" Target="slides/slide148.xml"/><Relationship Id="rId174" Type="http://schemas.openxmlformats.org/officeDocument/2006/relationships/slide" Target="slides/slide169.xml"/><Relationship Id="rId195" Type="http://schemas.openxmlformats.org/officeDocument/2006/relationships/slide" Target="slides/slide190.xml"/><Relationship Id="rId209" Type="http://schemas.openxmlformats.org/officeDocument/2006/relationships/slide" Target="slides/slide204.xml"/><Relationship Id="rId190" Type="http://schemas.openxmlformats.org/officeDocument/2006/relationships/slide" Target="slides/slide185.xml"/><Relationship Id="rId204" Type="http://schemas.openxmlformats.org/officeDocument/2006/relationships/slide" Target="slides/slide199.xml"/><Relationship Id="rId220" Type="http://schemas.openxmlformats.org/officeDocument/2006/relationships/slide" Target="slides/slide215.xml"/><Relationship Id="rId225" Type="http://schemas.openxmlformats.org/officeDocument/2006/relationships/slide" Target="slides/slide220.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43" Type="http://schemas.openxmlformats.org/officeDocument/2006/relationships/slide" Target="slides/slide138.xml"/><Relationship Id="rId148" Type="http://schemas.openxmlformats.org/officeDocument/2006/relationships/slide" Target="slides/slide143.xml"/><Relationship Id="rId164" Type="http://schemas.openxmlformats.org/officeDocument/2006/relationships/slide" Target="slides/slide159.xml"/><Relationship Id="rId169" Type="http://schemas.openxmlformats.org/officeDocument/2006/relationships/slide" Target="slides/slide164.xml"/><Relationship Id="rId185" Type="http://schemas.openxmlformats.org/officeDocument/2006/relationships/slide" Target="slides/slide180.xml"/><Relationship Id="rId4" Type="http://schemas.openxmlformats.org/officeDocument/2006/relationships/slideMaster" Target="slideMasters/slideMaster1.xml"/><Relationship Id="rId9" Type="http://schemas.openxmlformats.org/officeDocument/2006/relationships/slide" Target="slides/slide4.xml"/><Relationship Id="rId180" Type="http://schemas.openxmlformats.org/officeDocument/2006/relationships/slide" Target="slides/slide175.xml"/><Relationship Id="rId210" Type="http://schemas.openxmlformats.org/officeDocument/2006/relationships/slide" Target="slides/slide205.xml"/><Relationship Id="rId215" Type="http://schemas.openxmlformats.org/officeDocument/2006/relationships/slide" Target="slides/slide210.xml"/><Relationship Id="rId236" Type="http://schemas.openxmlformats.org/officeDocument/2006/relationships/tableStyles" Target="tableStyles.xml"/><Relationship Id="rId26" Type="http://schemas.openxmlformats.org/officeDocument/2006/relationships/slide" Target="slides/slide21.xml"/><Relationship Id="rId231" Type="http://schemas.openxmlformats.org/officeDocument/2006/relationships/slide" Target="slides/slide226.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54" Type="http://schemas.openxmlformats.org/officeDocument/2006/relationships/slide" Target="slides/slide149.xml"/><Relationship Id="rId175" Type="http://schemas.openxmlformats.org/officeDocument/2006/relationships/slide" Target="slides/slide170.xml"/><Relationship Id="rId196" Type="http://schemas.openxmlformats.org/officeDocument/2006/relationships/slide" Target="slides/slide191.xml"/><Relationship Id="rId200" Type="http://schemas.openxmlformats.org/officeDocument/2006/relationships/slide" Target="slides/slide195.xml"/><Relationship Id="rId16" Type="http://schemas.openxmlformats.org/officeDocument/2006/relationships/slide" Target="slides/slide11.xml"/><Relationship Id="rId221" Type="http://schemas.openxmlformats.org/officeDocument/2006/relationships/slide" Target="slides/slide216.xml"/><Relationship Id="rId37" Type="http://schemas.openxmlformats.org/officeDocument/2006/relationships/slide" Target="slides/slide32.xml"/><Relationship Id="rId58" Type="http://schemas.openxmlformats.org/officeDocument/2006/relationships/slide" Target="slides/slide53.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44" Type="http://schemas.openxmlformats.org/officeDocument/2006/relationships/slide" Target="slides/slide139.xml"/><Relationship Id="rId90" Type="http://schemas.openxmlformats.org/officeDocument/2006/relationships/slide" Target="slides/slide85.xml"/><Relationship Id="rId165" Type="http://schemas.openxmlformats.org/officeDocument/2006/relationships/slide" Target="slides/slide160.xml"/><Relationship Id="rId186" Type="http://schemas.openxmlformats.org/officeDocument/2006/relationships/slide" Target="slides/slide181.xml"/><Relationship Id="rId211" Type="http://schemas.openxmlformats.org/officeDocument/2006/relationships/slide" Target="slides/slide206.xml"/><Relationship Id="rId232" Type="http://schemas.openxmlformats.org/officeDocument/2006/relationships/slide" Target="slides/slide227.xml"/><Relationship Id="rId27" Type="http://schemas.openxmlformats.org/officeDocument/2006/relationships/slide" Target="slides/slide22.xml"/><Relationship Id="rId48" Type="http://schemas.openxmlformats.org/officeDocument/2006/relationships/slide" Target="slides/slide43.xml"/><Relationship Id="rId69" Type="http://schemas.openxmlformats.org/officeDocument/2006/relationships/slide" Target="slides/slide64.xml"/><Relationship Id="rId113" Type="http://schemas.openxmlformats.org/officeDocument/2006/relationships/slide" Target="slides/slide108.xml"/><Relationship Id="rId134" Type="http://schemas.openxmlformats.org/officeDocument/2006/relationships/slide" Target="slides/slide129.xml"/><Relationship Id="rId80" Type="http://schemas.openxmlformats.org/officeDocument/2006/relationships/slide" Target="slides/slide75.xml"/><Relationship Id="rId155" Type="http://schemas.openxmlformats.org/officeDocument/2006/relationships/slide" Target="slides/slide150.xml"/><Relationship Id="rId176" Type="http://schemas.openxmlformats.org/officeDocument/2006/relationships/slide" Target="slides/slide171.xml"/><Relationship Id="rId197" Type="http://schemas.openxmlformats.org/officeDocument/2006/relationships/slide" Target="slides/slide192.xml"/><Relationship Id="rId201" Type="http://schemas.openxmlformats.org/officeDocument/2006/relationships/slide" Target="slides/slide196.xml"/><Relationship Id="rId222" Type="http://schemas.openxmlformats.org/officeDocument/2006/relationships/slide" Target="slides/slide217.xml"/><Relationship Id="rId17" Type="http://schemas.openxmlformats.org/officeDocument/2006/relationships/slide" Target="slides/slide12.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24" Type="http://schemas.openxmlformats.org/officeDocument/2006/relationships/slide" Target="slides/slide119.xml"/><Relationship Id="rId70" Type="http://schemas.openxmlformats.org/officeDocument/2006/relationships/slide" Target="slides/slide65.xml"/><Relationship Id="rId91" Type="http://schemas.openxmlformats.org/officeDocument/2006/relationships/slide" Target="slides/slide86.xml"/><Relationship Id="rId145" Type="http://schemas.openxmlformats.org/officeDocument/2006/relationships/slide" Target="slides/slide140.xml"/><Relationship Id="rId166" Type="http://schemas.openxmlformats.org/officeDocument/2006/relationships/slide" Target="slides/slide161.xml"/><Relationship Id="rId187" Type="http://schemas.openxmlformats.org/officeDocument/2006/relationships/slide" Target="slides/slide182.xml"/><Relationship Id="rId1" Type="http://schemas.openxmlformats.org/officeDocument/2006/relationships/customXml" Target="../customXml/item1.xml"/><Relationship Id="rId212" Type="http://schemas.openxmlformats.org/officeDocument/2006/relationships/slide" Target="slides/slide207.xml"/><Relationship Id="rId233" Type="http://schemas.openxmlformats.org/officeDocument/2006/relationships/presProps" Target="presProps.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60" Type="http://schemas.openxmlformats.org/officeDocument/2006/relationships/slide" Target="slides/slide55.xml"/><Relationship Id="rId81" Type="http://schemas.openxmlformats.org/officeDocument/2006/relationships/slide" Target="slides/slide76.xml"/><Relationship Id="rId135" Type="http://schemas.openxmlformats.org/officeDocument/2006/relationships/slide" Target="slides/slide130.xml"/><Relationship Id="rId156" Type="http://schemas.openxmlformats.org/officeDocument/2006/relationships/slide" Target="slides/slide151.xml"/><Relationship Id="rId177" Type="http://schemas.openxmlformats.org/officeDocument/2006/relationships/slide" Target="slides/slide172.xml"/><Relationship Id="rId198" Type="http://schemas.openxmlformats.org/officeDocument/2006/relationships/slide" Target="slides/slide193.xml"/><Relationship Id="rId202" Type="http://schemas.openxmlformats.org/officeDocument/2006/relationships/slide" Target="slides/slide197.xml"/><Relationship Id="rId223" Type="http://schemas.openxmlformats.org/officeDocument/2006/relationships/slide" Target="slides/slide218.xml"/><Relationship Id="rId18" Type="http://schemas.openxmlformats.org/officeDocument/2006/relationships/slide" Target="slides/slide13.xml"/><Relationship Id="rId39" Type="http://schemas.openxmlformats.org/officeDocument/2006/relationships/slide" Target="slides/slide34.xml"/><Relationship Id="rId50" Type="http://schemas.openxmlformats.org/officeDocument/2006/relationships/slide" Target="slides/slide45.xml"/><Relationship Id="rId104" Type="http://schemas.openxmlformats.org/officeDocument/2006/relationships/slide" Target="slides/slide99.xml"/><Relationship Id="rId125" Type="http://schemas.openxmlformats.org/officeDocument/2006/relationships/slide" Target="slides/slide120.xml"/><Relationship Id="rId146" Type="http://schemas.openxmlformats.org/officeDocument/2006/relationships/slide" Target="slides/slide141.xml"/><Relationship Id="rId167" Type="http://schemas.openxmlformats.org/officeDocument/2006/relationships/slide" Target="slides/slide162.xml"/><Relationship Id="rId188" Type="http://schemas.openxmlformats.org/officeDocument/2006/relationships/slide" Target="slides/slide183.xml"/><Relationship Id="rId71" Type="http://schemas.openxmlformats.org/officeDocument/2006/relationships/slide" Target="slides/slide66.xml"/><Relationship Id="rId92" Type="http://schemas.openxmlformats.org/officeDocument/2006/relationships/slide" Target="slides/slide87.xml"/><Relationship Id="rId213" Type="http://schemas.openxmlformats.org/officeDocument/2006/relationships/slide" Target="slides/slide208.xml"/><Relationship Id="rId234" Type="http://schemas.openxmlformats.org/officeDocument/2006/relationships/viewProps" Target="viewProps.xml"/><Relationship Id="rId2" Type="http://schemas.openxmlformats.org/officeDocument/2006/relationships/customXml" Target="../customXml/item2.xml"/><Relationship Id="rId29" Type="http://schemas.openxmlformats.org/officeDocument/2006/relationships/slide" Target="slides/slide24.xml"/><Relationship Id="rId40" Type="http://schemas.openxmlformats.org/officeDocument/2006/relationships/slide" Target="slides/slide35.xml"/><Relationship Id="rId115" Type="http://schemas.openxmlformats.org/officeDocument/2006/relationships/slide" Target="slides/slide110.xml"/><Relationship Id="rId136" Type="http://schemas.openxmlformats.org/officeDocument/2006/relationships/slide" Target="slides/slide131.xml"/><Relationship Id="rId157" Type="http://schemas.openxmlformats.org/officeDocument/2006/relationships/slide" Target="slides/slide152.xml"/><Relationship Id="rId178" Type="http://schemas.openxmlformats.org/officeDocument/2006/relationships/slide" Target="slides/slide173.xml"/><Relationship Id="rId61" Type="http://schemas.openxmlformats.org/officeDocument/2006/relationships/slide" Target="slides/slide56.xml"/><Relationship Id="rId82" Type="http://schemas.openxmlformats.org/officeDocument/2006/relationships/slide" Target="slides/slide77.xml"/><Relationship Id="rId199" Type="http://schemas.openxmlformats.org/officeDocument/2006/relationships/slide" Target="slides/slide194.xml"/><Relationship Id="rId203" Type="http://schemas.openxmlformats.org/officeDocument/2006/relationships/slide" Target="slides/slide198.xml"/><Relationship Id="rId19" Type="http://schemas.openxmlformats.org/officeDocument/2006/relationships/slide" Target="slides/slide14.xml"/><Relationship Id="rId224" Type="http://schemas.openxmlformats.org/officeDocument/2006/relationships/slide" Target="slides/slide219.xml"/><Relationship Id="rId30" Type="http://schemas.openxmlformats.org/officeDocument/2006/relationships/slide" Target="slides/slide2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slide" Target="slides/slide142.xml"/><Relationship Id="rId168" Type="http://schemas.openxmlformats.org/officeDocument/2006/relationships/slide" Target="slides/slide16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189" Type="http://schemas.openxmlformats.org/officeDocument/2006/relationships/slide" Target="slides/slide184.xml"/><Relationship Id="rId3" Type="http://schemas.openxmlformats.org/officeDocument/2006/relationships/customXml" Target="../customXml/item3.xml"/><Relationship Id="rId214" Type="http://schemas.openxmlformats.org/officeDocument/2006/relationships/slide" Target="slides/slide209.xml"/><Relationship Id="rId235" Type="http://schemas.openxmlformats.org/officeDocument/2006/relationships/theme" Target="theme/theme1.xml"/><Relationship Id="rId116" Type="http://schemas.openxmlformats.org/officeDocument/2006/relationships/slide" Target="slides/slide111.xml"/><Relationship Id="rId137" Type="http://schemas.openxmlformats.org/officeDocument/2006/relationships/slide" Target="slides/slide132.xml"/><Relationship Id="rId158" Type="http://schemas.openxmlformats.org/officeDocument/2006/relationships/slide" Target="slides/slide153.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179" Type="http://schemas.openxmlformats.org/officeDocument/2006/relationships/slide" Target="slides/slide17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24"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pl-PL" sz="3200" b="0" strike="noStrike" spc="-1">
              <a:latin typeface="Arial"/>
            </a:endParaRPr>
          </a:p>
        </p:txBody>
      </p:sp>
      <p:sp>
        <p:nvSpPr>
          <p:cNvPr id="25"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2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pl-PL" sz="3200" b="0" strike="noStrike" spc="-1">
              <a:latin typeface="Arial"/>
            </a:endParaRPr>
          </a:p>
        </p:txBody>
      </p:sp>
      <p:sp>
        <p:nvSpPr>
          <p:cNvPr id="2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pl-PL" sz="3200" b="0" strike="noStrike" spc="-1">
              <a:latin typeface="Arial"/>
            </a:endParaRPr>
          </a:p>
        </p:txBody>
      </p:sp>
      <p:sp>
        <p:nvSpPr>
          <p:cNvPr id="2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pl-PL" sz="3200" b="0" strike="noStrike" spc="-1">
              <a:latin typeface="Arial"/>
            </a:endParaRPr>
          </a:p>
        </p:txBody>
      </p:sp>
      <p:sp>
        <p:nvSpPr>
          <p:cNvPr id="30"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32"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pl-PL" sz="3200" b="0" strike="noStrike" spc="-1">
              <a:latin typeface="Arial"/>
            </a:endParaRPr>
          </a:p>
        </p:txBody>
      </p:sp>
      <p:sp>
        <p:nvSpPr>
          <p:cNvPr id="33"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pl-PL" sz="3200" b="0" strike="noStrike" spc="-1">
              <a:latin typeface="Arial"/>
            </a:endParaRPr>
          </a:p>
        </p:txBody>
      </p:sp>
      <p:sp>
        <p:nvSpPr>
          <p:cNvPr id="34"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pl-PL" sz="3200" b="0" strike="noStrike" spc="-1">
              <a:latin typeface="Arial"/>
            </a:endParaRPr>
          </a:p>
        </p:txBody>
      </p:sp>
      <p:sp>
        <p:nvSpPr>
          <p:cNvPr id="35"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pl-PL" sz="3200" b="0" strike="noStrike" spc="-1">
              <a:latin typeface="Arial"/>
            </a:endParaRPr>
          </a:p>
        </p:txBody>
      </p:sp>
      <p:sp>
        <p:nvSpPr>
          <p:cNvPr id="36"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pl-PL" sz="3200" b="0" strike="noStrike" spc="-1">
              <a:latin typeface="Arial"/>
            </a:endParaRPr>
          </a:p>
        </p:txBody>
      </p:sp>
      <p:sp>
        <p:nvSpPr>
          <p:cNvPr id="37"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0"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41"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pl-PL"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43"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4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pl-PL" sz="3200" b="0" strike="noStrike" spc="-1">
              <a:latin typeface="Arial"/>
            </a:endParaRPr>
          </a:p>
        </p:txBody>
      </p:sp>
      <p:sp>
        <p:nvSpPr>
          <p:cNvPr id="46"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7"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8"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pl-PL"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5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pl-PL" sz="3200" b="0" strike="noStrike" spc="-1">
              <a:latin typeface="Arial"/>
            </a:endParaRPr>
          </a:p>
        </p:txBody>
      </p:sp>
      <p:sp>
        <p:nvSpPr>
          <p:cNvPr id="51"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pl-PL" sz="3200" b="0" strike="noStrike" spc="-1">
              <a:latin typeface="Arial"/>
            </a:endParaRPr>
          </a:p>
        </p:txBody>
      </p:sp>
      <p:sp>
        <p:nvSpPr>
          <p:cNvPr id="52"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3"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pl-PL"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5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pl-PL" sz="3200" b="0" strike="noStrike" spc="-1">
              <a:latin typeface="Arial"/>
            </a:endParaRPr>
          </a:p>
        </p:txBody>
      </p:sp>
      <p:sp>
        <p:nvSpPr>
          <p:cNvPr id="5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pl-PL" sz="3200" b="0" strike="noStrike" spc="-1">
              <a:latin typeface="Arial"/>
            </a:endParaRPr>
          </a:p>
        </p:txBody>
      </p:sp>
      <p:sp>
        <p:nvSpPr>
          <p:cNvPr id="56"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5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pl-PL" sz="3200" b="0" strike="noStrike" spc="-1">
              <a:latin typeface="Arial"/>
            </a:endParaRPr>
          </a:p>
        </p:txBody>
      </p:sp>
      <p:sp>
        <p:nvSpPr>
          <p:cNvPr id="59"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pl-PL" sz="3200" b="0" strike="noStrike" spc="-1">
              <a:latin typeface="Arial"/>
            </a:endParaRPr>
          </a:p>
        </p:txBody>
      </p:sp>
      <p:sp>
        <p:nvSpPr>
          <p:cNvPr id="60"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62"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pl-PL" sz="3200" b="0" strike="noStrike" spc="-1">
              <a:latin typeface="Arial"/>
            </a:endParaRPr>
          </a:p>
        </p:txBody>
      </p:sp>
      <p:sp>
        <p:nvSpPr>
          <p:cNvPr id="63"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6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pl-PL" sz="3200" b="0" strike="noStrike" spc="-1">
              <a:latin typeface="Arial"/>
            </a:endParaRPr>
          </a:p>
        </p:txBody>
      </p:sp>
      <p:sp>
        <p:nvSpPr>
          <p:cNvPr id="6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pl-PL" sz="3200" b="0" strike="noStrike" spc="-1">
              <a:latin typeface="Arial"/>
            </a:endParaRPr>
          </a:p>
        </p:txBody>
      </p:sp>
      <p:sp>
        <p:nvSpPr>
          <p:cNvPr id="67"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pl-PL" sz="3200" b="0" strike="noStrike" spc="-1">
              <a:latin typeface="Arial"/>
            </a:endParaRPr>
          </a:p>
        </p:txBody>
      </p:sp>
      <p:sp>
        <p:nvSpPr>
          <p:cNvPr id="68"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70"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pl-PL" sz="3200" b="0" strike="noStrike" spc="-1">
              <a:latin typeface="Arial"/>
            </a:endParaRPr>
          </a:p>
        </p:txBody>
      </p:sp>
      <p:sp>
        <p:nvSpPr>
          <p:cNvPr id="71"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pl-PL" sz="3200" b="0" strike="noStrike" spc="-1">
              <a:latin typeface="Arial"/>
            </a:endParaRPr>
          </a:p>
        </p:txBody>
      </p:sp>
      <p:sp>
        <p:nvSpPr>
          <p:cNvPr id="72"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pl-PL" sz="3200" b="0" strike="noStrike" spc="-1">
              <a:latin typeface="Arial"/>
            </a:endParaRPr>
          </a:p>
        </p:txBody>
      </p:sp>
      <p:sp>
        <p:nvSpPr>
          <p:cNvPr id="73"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pl-PL" sz="3200" b="0" strike="noStrike" spc="-1">
              <a:latin typeface="Arial"/>
            </a:endParaRPr>
          </a:p>
        </p:txBody>
      </p:sp>
      <p:sp>
        <p:nvSpPr>
          <p:cNvPr id="74"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pl-PL" sz="3200" b="0" strike="noStrike" spc="-1">
              <a:latin typeface="Arial"/>
            </a:endParaRPr>
          </a:p>
        </p:txBody>
      </p:sp>
      <p:sp>
        <p:nvSpPr>
          <p:cNvPr id="75"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5"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7"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pl-PL" sz="3200" b="0" strike="noStrike" spc="-1">
              <a:latin typeface="Arial"/>
            </a:endParaRPr>
          </a:p>
        </p:txBody>
      </p:sp>
      <p:sp>
        <p:nvSpPr>
          <p:cNvPr id="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pl-PL"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1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pl-PL" sz="3200" b="0" strike="noStrike" spc="-1">
              <a:latin typeface="Arial"/>
            </a:endParaRPr>
          </a:p>
        </p:txBody>
      </p:sp>
      <p:sp>
        <p:nvSpPr>
          <p:cNvPr id="1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pl-PL" sz="3200" b="0" strike="noStrike" spc="-1">
              <a:latin typeface="Arial"/>
            </a:endParaRPr>
          </a:p>
        </p:txBody>
      </p:sp>
      <p:sp>
        <p:nvSpPr>
          <p:cNvPr id="1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1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pl-PL" sz="3200" b="0" strike="noStrike" spc="-1">
              <a:latin typeface="Arial"/>
            </a:endParaRPr>
          </a:p>
        </p:txBody>
      </p:sp>
      <p:sp>
        <p:nvSpPr>
          <p:cNvPr id="1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pl-PL" sz="3200" b="0" strike="noStrike" spc="-1">
              <a:latin typeface="Arial"/>
            </a:endParaRPr>
          </a:p>
        </p:txBody>
      </p:sp>
      <p:sp>
        <p:nvSpPr>
          <p:cNvPr id="18"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2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pl-PL" sz="3200" b="0" strike="noStrike" spc="-1">
              <a:latin typeface="Arial"/>
            </a:endParaRPr>
          </a:p>
        </p:txBody>
      </p:sp>
      <p:sp>
        <p:nvSpPr>
          <p:cNvPr id="21"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pl-PL" sz="3200" b="0" strike="noStrike" spc="-1">
              <a:latin typeface="Arial"/>
            </a:endParaRPr>
          </a:p>
        </p:txBody>
      </p:sp>
      <p:sp>
        <p:nvSpPr>
          <p:cNvPr id="22"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r>
              <a:rPr lang="pl-PL" sz="4400" b="0" strike="noStrike" spc="-1">
                <a:latin typeface="Arial"/>
              </a:rPr>
              <a:t>Kliknij, aby edytować format tekstu tytułu</a:t>
            </a:r>
          </a:p>
        </p:txBody>
      </p:sp>
      <p:sp>
        <p:nvSpPr>
          <p:cNvPr id="3"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pl-PL" sz="3200" b="0" strike="noStrike" spc="-1">
                <a:latin typeface="Arial"/>
              </a:rPr>
              <a:t>Kliknij, aby edytować format tekstu konspektu</a:t>
            </a:r>
          </a:p>
          <a:p>
            <a:pPr marL="864000" lvl="1" indent="-324000">
              <a:spcBef>
                <a:spcPts val="1134"/>
              </a:spcBef>
              <a:buClr>
                <a:srgbClr val="000000"/>
              </a:buClr>
              <a:buSzPct val="75000"/>
              <a:buFont typeface="Symbol" charset="2"/>
              <a:buChar char=""/>
            </a:pPr>
            <a:r>
              <a:rPr lang="pl-PL" sz="2800" b="0" strike="noStrike" spc="-1">
                <a:latin typeface="Arial"/>
              </a:rPr>
              <a:t>Drugi poziom konspektu</a:t>
            </a:r>
          </a:p>
          <a:p>
            <a:pPr marL="1296000" lvl="2" indent="-288000">
              <a:spcBef>
                <a:spcPts val="850"/>
              </a:spcBef>
              <a:buClr>
                <a:srgbClr val="000000"/>
              </a:buClr>
              <a:buSzPct val="45000"/>
              <a:buFont typeface="Wingdings" charset="2"/>
              <a:buChar char=""/>
            </a:pPr>
            <a:r>
              <a:rPr lang="pl-PL" sz="2400" b="0" strike="noStrike" spc="-1">
                <a:latin typeface="Arial"/>
              </a:rPr>
              <a:t>Trzeci poziom konspektu</a:t>
            </a:r>
          </a:p>
          <a:p>
            <a:pPr marL="1728000" lvl="3" indent="-216000">
              <a:spcBef>
                <a:spcPts val="567"/>
              </a:spcBef>
              <a:buClr>
                <a:srgbClr val="000000"/>
              </a:buClr>
              <a:buSzPct val="75000"/>
              <a:buFont typeface="Symbol" charset="2"/>
              <a:buChar char=""/>
            </a:pPr>
            <a:r>
              <a:rPr lang="pl-PL" sz="2000" b="0" strike="noStrike" spc="-1">
                <a:latin typeface="Arial"/>
              </a:rPr>
              <a:t>Czwarty poziom konspektu</a:t>
            </a:r>
          </a:p>
          <a:p>
            <a:pPr marL="2160000" lvl="4" indent="-216000">
              <a:spcBef>
                <a:spcPts val="283"/>
              </a:spcBef>
              <a:buClr>
                <a:srgbClr val="000000"/>
              </a:buClr>
              <a:buSzPct val="45000"/>
              <a:buFont typeface="Wingdings" charset="2"/>
              <a:buChar char=""/>
            </a:pPr>
            <a:r>
              <a:rPr lang="pl-PL" sz="2000" b="0" strike="noStrike" spc="-1">
                <a:latin typeface="Arial"/>
              </a:rPr>
              <a:t>Piąty poziom konspektu</a:t>
            </a:r>
          </a:p>
          <a:p>
            <a:pPr marL="2592000" lvl="5" indent="-216000">
              <a:spcBef>
                <a:spcPts val="283"/>
              </a:spcBef>
              <a:buClr>
                <a:srgbClr val="000000"/>
              </a:buClr>
              <a:buSzPct val="45000"/>
              <a:buFont typeface="Wingdings" charset="2"/>
              <a:buChar char=""/>
            </a:pPr>
            <a:r>
              <a:rPr lang="pl-PL" sz="2000" b="0" strike="noStrike" spc="-1">
                <a:latin typeface="Arial"/>
              </a:rPr>
              <a:t>Szósty poziom konspektu</a:t>
            </a:r>
          </a:p>
          <a:p>
            <a:pPr marL="3024000" lvl="6" indent="-216000">
              <a:spcBef>
                <a:spcPts val="283"/>
              </a:spcBef>
              <a:buClr>
                <a:srgbClr val="000000"/>
              </a:buClr>
              <a:buSzPct val="45000"/>
              <a:buFont typeface="Wingdings" charset="2"/>
              <a:buChar char=""/>
            </a:pPr>
            <a:r>
              <a:rPr lang="pl-PL" sz="2000" b="0" strike="noStrike" spc="-1">
                <a:latin typeface="Arial"/>
              </a:rPr>
              <a:t>Siódmy poziom konspektu</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r>
              <a:rPr lang="pl-PL" sz="4400" b="0" strike="noStrike" spc="-1">
                <a:latin typeface="Arial"/>
              </a:rPr>
              <a:t>Kliknij, aby edytować format tekstu tytułu</a:t>
            </a:r>
          </a:p>
        </p:txBody>
      </p:sp>
      <p:sp>
        <p:nvSpPr>
          <p:cNvPr id="39"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pl-PL" sz="3200" b="0" strike="noStrike" spc="-1">
                <a:latin typeface="Arial"/>
              </a:rPr>
              <a:t>Kliknij, aby edytować format tekstu konspektu</a:t>
            </a:r>
          </a:p>
          <a:p>
            <a:pPr marL="864000" lvl="1" indent="-324000">
              <a:spcBef>
                <a:spcPts val="1134"/>
              </a:spcBef>
              <a:buClr>
                <a:srgbClr val="000000"/>
              </a:buClr>
              <a:buSzPct val="75000"/>
              <a:buFont typeface="Symbol" charset="2"/>
              <a:buChar char=""/>
            </a:pPr>
            <a:r>
              <a:rPr lang="pl-PL" sz="2800" b="0" strike="noStrike" spc="-1">
                <a:latin typeface="Arial"/>
              </a:rPr>
              <a:t>Drugi poziom konspektu</a:t>
            </a:r>
          </a:p>
          <a:p>
            <a:pPr marL="1296000" lvl="2" indent="-288000">
              <a:spcBef>
                <a:spcPts val="850"/>
              </a:spcBef>
              <a:buClr>
                <a:srgbClr val="000000"/>
              </a:buClr>
              <a:buSzPct val="45000"/>
              <a:buFont typeface="Wingdings" charset="2"/>
              <a:buChar char=""/>
            </a:pPr>
            <a:r>
              <a:rPr lang="pl-PL" sz="2400" b="0" strike="noStrike" spc="-1">
                <a:latin typeface="Arial"/>
              </a:rPr>
              <a:t>Trzeci poziom konspektu</a:t>
            </a:r>
          </a:p>
          <a:p>
            <a:pPr marL="1728000" lvl="3" indent="-216000">
              <a:spcBef>
                <a:spcPts val="567"/>
              </a:spcBef>
              <a:buClr>
                <a:srgbClr val="000000"/>
              </a:buClr>
              <a:buSzPct val="75000"/>
              <a:buFont typeface="Symbol" charset="2"/>
              <a:buChar char=""/>
            </a:pPr>
            <a:r>
              <a:rPr lang="pl-PL" sz="2000" b="0" strike="noStrike" spc="-1">
                <a:latin typeface="Arial"/>
              </a:rPr>
              <a:t>Czwarty poziom konspektu</a:t>
            </a:r>
          </a:p>
          <a:p>
            <a:pPr marL="2160000" lvl="4" indent="-216000">
              <a:spcBef>
                <a:spcPts val="283"/>
              </a:spcBef>
              <a:buClr>
                <a:srgbClr val="000000"/>
              </a:buClr>
              <a:buSzPct val="45000"/>
              <a:buFont typeface="Wingdings" charset="2"/>
              <a:buChar char=""/>
            </a:pPr>
            <a:r>
              <a:rPr lang="pl-PL" sz="2000" b="0" strike="noStrike" spc="-1">
                <a:latin typeface="Arial"/>
              </a:rPr>
              <a:t>Piąty poziom konspektu</a:t>
            </a:r>
          </a:p>
          <a:p>
            <a:pPr marL="2592000" lvl="5" indent="-216000">
              <a:spcBef>
                <a:spcPts val="283"/>
              </a:spcBef>
              <a:buClr>
                <a:srgbClr val="000000"/>
              </a:buClr>
              <a:buSzPct val="45000"/>
              <a:buFont typeface="Wingdings" charset="2"/>
              <a:buChar char=""/>
            </a:pPr>
            <a:r>
              <a:rPr lang="pl-PL" sz="2000" b="0" strike="noStrike" spc="-1">
                <a:latin typeface="Arial"/>
              </a:rPr>
              <a:t>Szósty poziom konspektu</a:t>
            </a:r>
          </a:p>
          <a:p>
            <a:pPr marL="3024000" lvl="6" indent="-216000">
              <a:spcBef>
                <a:spcPts val="283"/>
              </a:spcBef>
              <a:buClr>
                <a:srgbClr val="000000"/>
              </a:buClr>
              <a:buSzPct val="45000"/>
              <a:buFont typeface="Wingdings" charset="2"/>
              <a:buChar char=""/>
            </a:pPr>
            <a:r>
              <a:rPr lang="pl-PL" sz="2000" b="0" strike="noStrike" spc="-1">
                <a:latin typeface="Arial"/>
              </a:rPr>
              <a:t>Siódmy poziom konspektu</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13.xml"/></Relationships>
</file>

<file path=ppt/slides/_rels/slide102.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13.xml"/></Relationships>
</file>

<file path=ppt/slides/_rels/slide103.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Layout" Target="../slideLayouts/slideLayout13.xml"/></Relationships>
</file>

<file path=ppt/slides/_rels/slide104.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13.xml"/></Relationships>
</file>

<file path=ppt/slides/_rels/slide105.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13.xml"/></Relationships>
</file>

<file path=ppt/slides/_rels/slide106.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slideLayout" Target="../slideLayouts/slideLayout13.xml"/></Relationships>
</file>

<file path=ppt/slides/_rels/slide107.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13.xml"/></Relationships>
</file>

<file path=ppt/slides/_rels/slide108.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13.xml"/></Relationships>
</file>

<file path=ppt/slides/_rels/slide109.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13.xml"/></Relationships>
</file>

<file path=ppt/slides/_rels/slide111.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13.xml"/></Relationships>
</file>

<file path=ppt/slides/_rels/slide112.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13.xml"/></Relationships>
</file>

<file path=ppt/slides/_rels/slide113.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13.xml"/></Relationships>
</file>

<file path=ppt/slides/_rels/slide114.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13.xml"/></Relationships>
</file>

<file path=ppt/slides/_rels/slide115.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142.png"/><Relationship Id="rId1" Type="http://schemas.openxmlformats.org/officeDocument/2006/relationships/slideLayout" Target="../slideLayouts/slideLayout13.xml"/></Relationships>
</file>

<file path=ppt/slides/_rels/slide116.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13.xml"/></Relationships>
</file>

<file path=ppt/slides/_rels/slide117.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45.png"/><Relationship Id="rId1" Type="http://schemas.openxmlformats.org/officeDocument/2006/relationships/slideLayout" Target="../slideLayouts/slideLayout13.xml"/><Relationship Id="rId4" Type="http://schemas.openxmlformats.org/officeDocument/2006/relationships/image" Target="../media/image147.png"/></Relationships>
</file>

<file path=ppt/slides/_rels/slide118.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148.png"/><Relationship Id="rId1" Type="http://schemas.openxmlformats.org/officeDocument/2006/relationships/slideLayout" Target="../slideLayouts/slideLayout13.xml"/><Relationship Id="rId4" Type="http://schemas.openxmlformats.org/officeDocument/2006/relationships/image" Target="../media/image150.png"/></Relationships>
</file>

<file path=ppt/slides/_rels/slide119.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image" Target="../media/image151.png"/><Relationship Id="rId1" Type="http://schemas.openxmlformats.org/officeDocument/2006/relationships/slideLayout" Target="../slideLayouts/slideLayout13.xml"/><Relationship Id="rId4" Type="http://schemas.openxmlformats.org/officeDocument/2006/relationships/image" Target="../media/image153.png"/></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Layout" Target="../slideLayouts/slideLayout13.xml"/></Relationships>
</file>

<file path=ppt/slides/_rels/slide121.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13.xml"/></Relationships>
</file>

<file path=ppt/slides/_rels/slide122.xml.rels><?xml version="1.0" encoding="UTF-8" standalone="yes"?>
<Relationships xmlns="http://schemas.openxmlformats.org/package/2006/relationships"><Relationship Id="rId2" Type="http://schemas.openxmlformats.org/officeDocument/2006/relationships/image" Target="../media/image156.png"/><Relationship Id="rId1" Type="http://schemas.openxmlformats.org/officeDocument/2006/relationships/slideLayout" Target="../slideLayouts/slideLayout13.xml"/></Relationships>
</file>

<file path=ppt/slides/_rels/slide123.xml.rels><?xml version="1.0" encoding="UTF-8" standalone="yes"?>
<Relationships xmlns="http://schemas.openxmlformats.org/package/2006/relationships"><Relationship Id="rId2" Type="http://schemas.openxmlformats.org/officeDocument/2006/relationships/image" Target="../media/image157.png"/><Relationship Id="rId1" Type="http://schemas.openxmlformats.org/officeDocument/2006/relationships/slideLayout" Target="../slideLayouts/slideLayout13.xml"/></Relationships>
</file>

<file path=ppt/slides/_rels/slide124.xml.rels><?xml version="1.0" encoding="UTF-8" standalone="yes"?>
<Relationships xmlns="http://schemas.openxmlformats.org/package/2006/relationships"><Relationship Id="rId2" Type="http://schemas.openxmlformats.org/officeDocument/2006/relationships/image" Target="../media/image158.png"/><Relationship Id="rId1" Type="http://schemas.openxmlformats.org/officeDocument/2006/relationships/slideLayout" Target="../slideLayouts/slideLayout13.xml"/></Relationships>
</file>

<file path=ppt/slides/_rels/slide125.xml.rels><?xml version="1.0" encoding="UTF-8" standalone="yes"?>
<Relationships xmlns="http://schemas.openxmlformats.org/package/2006/relationships"><Relationship Id="rId2" Type="http://schemas.openxmlformats.org/officeDocument/2006/relationships/image" Target="../media/image159.png"/><Relationship Id="rId1" Type="http://schemas.openxmlformats.org/officeDocument/2006/relationships/slideLayout" Target="../slideLayouts/slideLayout13.xml"/></Relationships>
</file>

<file path=ppt/slides/_rels/slide126.xml.rels><?xml version="1.0" encoding="UTF-8" standalone="yes"?>
<Relationships xmlns="http://schemas.openxmlformats.org/package/2006/relationships"><Relationship Id="rId2" Type="http://schemas.openxmlformats.org/officeDocument/2006/relationships/image" Target="../media/image160.png"/><Relationship Id="rId1" Type="http://schemas.openxmlformats.org/officeDocument/2006/relationships/slideLayout" Target="../slideLayouts/slideLayout13.xml"/></Relationships>
</file>

<file path=ppt/slides/_rels/slide127.xml.rels><?xml version="1.0" encoding="UTF-8" standalone="yes"?>
<Relationships xmlns="http://schemas.openxmlformats.org/package/2006/relationships"><Relationship Id="rId2" Type="http://schemas.openxmlformats.org/officeDocument/2006/relationships/image" Target="../media/image161.png"/><Relationship Id="rId1" Type="http://schemas.openxmlformats.org/officeDocument/2006/relationships/slideLayout" Target="../slideLayouts/slideLayout13.xml"/></Relationships>
</file>

<file path=ppt/slides/_rels/slide128.xml.rels><?xml version="1.0" encoding="UTF-8" standalone="yes"?>
<Relationships xmlns="http://schemas.openxmlformats.org/package/2006/relationships"><Relationship Id="rId2" Type="http://schemas.openxmlformats.org/officeDocument/2006/relationships/image" Target="../media/image162.png"/><Relationship Id="rId1" Type="http://schemas.openxmlformats.org/officeDocument/2006/relationships/slideLayout" Target="../slideLayouts/slideLayout13.xml"/></Relationships>
</file>

<file path=ppt/slides/_rels/slide129.xml.rels><?xml version="1.0" encoding="UTF-8" standalone="yes"?>
<Relationships xmlns="http://schemas.openxmlformats.org/package/2006/relationships"><Relationship Id="rId2" Type="http://schemas.openxmlformats.org/officeDocument/2006/relationships/image" Target="../media/image163.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apator.com/" TargetMode="External"/><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2" Type="http://schemas.openxmlformats.org/officeDocument/2006/relationships/image" Target="../media/image164.png"/><Relationship Id="rId1" Type="http://schemas.openxmlformats.org/officeDocument/2006/relationships/slideLayout" Target="../slideLayouts/slideLayout13.xml"/></Relationships>
</file>

<file path=ppt/slides/_rels/slide131.xml.rels><?xml version="1.0" encoding="UTF-8" standalone="yes"?>
<Relationships xmlns="http://schemas.openxmlformats.org/package/2006/relationships"><Relationship Id="rId2" Type="http://schemas.openxmlformats.org/officeDocument/2006/relationships/image" Target="../media/image165.png"/><Relationship Id="rId1" Type="http://schemas.openxmlformats.org/officeDocument/2006/relationships/slideLayout" Target="../slideLayouts/slideLayout13.xml"/></Relationships>
</file>

<file path=ppt/slides/_rels/slide132.xml.rels><?xml version="1.0" encoding="UTF-8" standalone="yes"?>
<Relationships xmlns="http://schemas.openxmlformats.org/package/2006/relationships"><Relationship Id="rId2" Type="http://schemas.openxmlformats.org/officeDocument/2006/relationships/image" Target="../media/image166.png"/><Relationship Id="rId1" Type="http://schemas.openxmlformats.org/officeDocument/2006/relationships/slideLayout" Target="../slideLayouts/slideLayout13.xml"/></Relationships>
</file>

<file path=ppt/slides/_rels/slide133.xml.rels><?xml version="1.0" encoding="UTF-8" standalone="yes"?>
<Relationships xmlns="http://schemas.openxmlformats.org/package/2006/relationships"><Relationship Id="rId2" Type="http://schemas.openxmlformats.org/officeDocument/2006/relationships/image" Target="../media/image167.png"/><Relationship Id="rId1" Type="http://schemas.openxmlformats.org/officeDocument/2006/relationships/slideLayout" Target="../slideLayouts/slideLayout13.xml"/></Relationships>
</file>

<file path=ppt/slides/_rels/slide134.xml.rels><?xml version="1.0" encoding="UTF-8" standalone="yes"?>
<Relationships xmlns="http://schemas.openxmlformats.org/package/2006/relationships"><Relationship Id="rId2" Type="http://schemas.openxmlformats.org/officeDocument/2006/relationships/image" Target="../media/image168.png"/><Relationship Id="rId1" Type="http://schemas.openxmlformats.org/officeDocument/2006/relationships/slideLayout" Target="../slideLayouts/slideLayout13.xml"/></Relationships>
</file>

<file path=ppt/slides/_rels/slide135.xml.rels><?xml version="1.0" encoding="UTF-8" standalone="yes"?>
<Relationships xmlns="http://schemas.openxmlformats.org/package/2006/relationships"><Relationship Id="rId2" Type="http://schemas.openxmlformats.org/officeDocument/2006/relationships/image" Target="../media/image168.png"/><Relationship Id="rId1" Type="http://schemas.openxmlformats.org/officeDocument/2006/relationships/slideLayout" Target="../slideLayouts/slideLayout13.xml"/></Relationships>
</file>

<file path=ppt/slides/_rels/slide136.xml.rels><?xml version="1.0" encoding="UTF-8" standalone="yes"?>
<Relationships xmlns="http://schemas.openxmlformats.org/package/2006/relationships"><Relationship Id="rId2" Type="http://schemas.openxmlformats.org/officeDocument/2006/relationships/image" Target="../media/image169.png"/><Relationship Id="rId1" Type="http://schemas.openxmlformats.org/officeDocument/2006/relationships/slideLayout" Target="../slideLayouts/slideLayout13.xml"/></Relationships>
</file>

<file path=ppt/slides/_rels/slide137.xml.rels><?xml version="1.0" encoding="UTF-8" standalone="yes"?>
<Relationships xmlns="http://schemas.openxmlformats.org/package/2006/relationships"><Relationship Id="rId2" Type="http://schemas.openxmlformats.org/officeDocument/2006/relationships/image" Target="../media/image170.png"/><Relationship Id="rId1" Type="http://schemas.openxmlformats.org/officeDocument/2006/relationships/slideLayout" Target="../slideLayouts/slideLayout13.xml"/></Relationships>
</file>

<file path=ppt/slides/_rels/slide138.xml.rels><?xml version="1.0" encoding="UTF-8" standalone="yes"?>
<Relationships xmlns="http://schemas.openxmlformats.org/package/2006/relationships"><Relationship Id="rId2" Type="http://schemas.openxmlformats.org/officeDocument/2006/relationships/image" Target="../media/image171.png"/><Relationship Id="rId1" Type="http://schemas.openxmlformats.org/officeDocument/2006/relationships/slideLayout" Target="../slideLayouts/slideLayout13.xml"/></Relationships>
</file>

<file path=ppt/slides/_rels/slide139.xml.rels><?xml version="1.0" encoding="UTF-8" standalone="yes"?>
<Relationships xmlns="http://schemas.openxmlformats.org/package/2006/relationships"><Relationship Id="rId2" Type="http://schemas.openxmlformats.org/officeDocument/2006/relationships/image" Target="../media/image172.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2" Type="http://schemas.openxmlformats.org/officeDocument/2006/relationships/image" Target="../media/image173.png"/><Relationship Id="rId1" Type="http://schemas.openxmlformats.org/officeDocument/2006/relationships/slideLayout" Target="../slideLayouts/slideLayout13.xml"/></Relationships>
</file>

<file path=ppt/slides/_rels/slide141.xml.rels><?xml version="1.0" encoding="UTF-8" standalone="yes"?>
<Relationships xmlns="http://schemas.openxmlformats.org/package/2006/relationships"><Relationship Id="rId2" Type="http://schemas.openxmlformats.org/officeDocument/2006/relationships/image" Target="../media/image174.png"/><Relationship Id="rId1" Type="http://schemas.openxmlformats.org/officeDocument/2006/relationships/slideLayout" Target="../slideLayouts/slideLayout1.xml"/></Relationships>
</file>

<file path=ppt/slides/_rels/slide142.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image" Target="../media/image175.png"/><Relationship Id="rId1" Type="http://schemas.openxmlformats.org/officeDocument/2006/relationships/slideLayout" Target="../slideLayouts/slideLayout1.xml"/></Relationships>
</file>

<file path=ppt/slides/_rels/slide143.xml.rels><?xml version="1.0" encoding="UTF-8" standalone="yes"?>
<Relationships xmlns="http://schemas.openxmlformats.org/package/2006/relationships"><Relationship Id="rId2" Type="http://schemas.openxmlformats.org/officeDocument/2006/relationships/image" Target="../media/image176.png"/><Relationship Id="rId1" Type="http://schemas.openxmlformats.org/officeDocument/2006/relationships/slideLayout" Target="../slideLayouts/slideLayout1.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5.xml.rels><?xml version="1.0" encoding="UTF-8" standalone="yes"?>
<Relationships xmlns="http://schemas.openxmlformats.org/package/2006/relationships"><Relationship Id="rId2" Type="http://schemas.openxmlformats.org/officeDocument/2006/relationships/image" Target="../media/image177.png"/><Relationship Id="rId1" Type="http://schemas.openxmlformats.org/officeDocument/2006/relationships/slideLayout" Target="../slideLayouts/slideLayout1.xml"/></Relationships>
</file>

<file path=ppt/slides/_rels/slide146.xml.rels><?xml version="1.0" encoding="UTF-8" standalone="yes"?>
<Relationships xmlns="http://schemas.openxmlformats.org/package/2006/relationships"><Relationship Id="rId2" Type="http://schemas.openxmlformats.org/officeDocument/2006/relationships/image" Target="../media/image178.png"/><Relationship Id="rId1" Type="http://schemas.openxmlformats.org/officeDocument/2006/relationships/slideLayout" Target="../slideLayouts/slideLayout1.xml"/></Relationships>
</file>

<file path=ppt/slides/_rels/slide147.xml.rels><?xml version="1.0" encoding="UTF-8" standalone="yes"?>
<Relationships xmlns="http://schemas.openxmlformats.org/package/2006/relationships"><Relationship Id="rId2" Type="http://schemas.openxmlformats.org/officeDocument/2006/relationships/image" Target="../media/image179.png"/><Relationship Id="rId1" Type="http://schemas.openxmlformats.org/officeDocument/2006/relationships/slideLayout" Target="../slideLayouts/slideLayout1.xml"/></Relationships>
</file>

<file path=ppt/slides/_rels/slide148.xml.rels><?xml version="1.0" encoding="UTF-8" standalone="yes"?>
<Relationships xmlns="http://schemas.openxmlformats.org/package/2006/relationships"><Relationship Id="rId2" Type="http://schemas.openxmlformats.org/officeDocument/2006/relationships/image" Target="../media/image180.png"/><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image" Target="../media/image18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50.xml.rels><?xml version="1.0" encoding="UTF-8" standalone="yes"?>
<Relationships xmlns="http://schemas.openxmlformats.org/package/2006/relationships"><Relationship Id="rId2" Type="http://schemas.openxmlformats.org/officeDocument/2006/relationships/image" Target="../media/image183.png"/><Relationship Id="rId1" Type="http://schemas.openxmlformats.org/officeDocument/2006/relationships/slideLayout" Target="../slideLayouts/slideLayout1.xml"/></Relationships>
</file>

<file path=ppt/slides/_rels/slide151.xml.rels><?xml version="1.0" encoding="UTF-8" standalone="yes"?>
<Relationships xmlns="http://schemas.openxmlformats.org/package/2006/relationships"><Relationship Id="rId2" Type="http://schemas.openxmlformats.org/officeDocument/2006/relationships/image" Target="../media/image184.png"/><Relationship Id="rId1" Type="http://schemas.openxmlformats.org/officeDocument/2006/relationships/slideLayout" Target="../slideLayouts/slideLayout1.xml"/></Relationships>
</file>

<file path=ppt/slides/_rels/slide152.xml.rels><?xml version="1.0" encoding="UTF-8" standalone="yes"?>
<Relationships xmlns="http://schemas.openxmlformats.org/package/2006/relationships"><Relationship Id="rId2" Type="http://schemas.openxmlformats.org/officeDocument/2006/relationships/image" Target="../media/image185.png"/><Relationship Id="rId1" Type="http://schemas.openxmlformats.org/officeDocument/2006/relationships/slideLayout" Target="../slideLayouts/slideLayout1.xml"/></Relationships>
</file>

<file path=ppt/slides/_rels/slide153.xml.rels><?xml version="1.0" encoding="UTF-8" standalone="yes"?>
<Relationships xmlns="http://schemas.openxmlformats.org/package/2006/relationships"><Relationship Id="rId2" Type="http://schemas.openxmlformats.org/officeDocument/2006/relationships/image" Target="../media/image186.png"/><Relationship Id="rId1" Type="http://schemas.openxmlformats.org/officeDocument/2006/relationships/slideLayout" Target="../slideLayouts/slideLayout1.xml"/></Relationships>
</file>

<file path=ppt/slides/_rels/slide154.xml.rels><?xml version="1.0" encoding="UTF-8" standalone="yes"?>
<Relationships xmlns="http://schemas.openxmlformats.org/package/2006/relationships"><Relationship Id="rId3" Type="http://schemas.openxmlformats.org/officeDocument/2006/relationships/image" Target="../media/image187.png"/><Relationship Id="rId2" Type="http://schemas.openxmlformats.org/officeDocument/2006/relationships/image" Target="../media/image186.png"/><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2" Type="http://schemas.openxmlformats.org/officeDocument/2006/relationships/image" Target="../media/image188.png"/><Relationship Id="rId1" Type="http://schemas.openxmlformats.org/officeDocument/2006/relationships/slideLayout" Target="../slideLayouts/slideLayout1.xml"/></Relationships>
</file>

<file path=ppt/slides/_rels/slide156.xml.rels><?xml version="1.0" encoding="UTF-8" standalone="yes"?>
<Relationships xmlns="http://schemas.openxmlformats.org/package/2006/relationships"><Relationship Id="rId2" Type="http://schemas.openxmlformats.org/officeDocument/2006/relationships/image" Target="../media/image189.png"/><Relationship Id="rId1" Type="http://schemas.openxmlformats.org/officeDocument/2006/relationships/slideLayout" Target="../slideLayouts/slideLayout1.xml"/></Relationships>
</file>

<file path=ppt/slides/_rels/slide157.xml.rels><?xml version="1.0" encoding="UTF-8" standalone="yes"?>
<Relationships xmlns="http://schemas.openxmlformats.org/package/2006/relationships"><Relationship Id="rId2" Type="http://schemas.openxmlformats.org/officeDocument/2006/relationships/image" Target="../media/image190.png"/><Relationship Id="rId1" Type="http://schemas.openxmlformats.org/officeDocument/2006/relationships/slideLayout" Target="../slideLayouts/slideLayout1.xml"/></Relationships>
</file>

<file path=ppt/slides/_rels/slide158.xml.rels><?xml version="1.0" encoding="UTF-8" standalone="yes"?>
<Relationships xmlns="http://schemas.openxmlformats.org/package/2006/relationships"><Relationship Id="rId2" Type="http://schemas.openxmlformats.org/officeDocument/2006/relationships/image" Target="../media/image191.jpeg"/><Relationship Id="rId1" Type="http://schemas.openxmlformats.org/officeDocument/2006/relationships/slideLayout" Target="../slideLayouts/slideLayout1.xml"/></Relationships>
</file>

<file path=ppt/slides/_rels/slide159.xml.rels><?xml version="1.0" encoding="UTF-8" standalone="yes"?>
<Relationships xmlns="http://schemas.openxmlformats.org/package/2006/relationships"><Relationship Id="rId2" Type="http://schemas.openxmlformats.org/officeDocument/2006/relationships/image" Target="../media/image19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60.xml.rels><?xml version="1.0" encoding="UTF-8" standalone="yes"?>
<Relationships xmlns="http://schemas.openxmlformats.org/package/2006/relationships"><Relationship Id="rId3" Type="http://schemas.openxmlformats.org/officeDocument/2006/relationships/image" Target="../media/image193.png"/><Relationship Id="rId2" Type="http://schemas.openxmlformats.org/officeDocument/2006/relationships/image" Target="../media/image192.png"/><Relationship Id="rId1" Type="http://schemas.openxmlformats.org/officeDocument/2006/relationships/slideLayout" Target="../slideLayouts/slideLayout1.xml"/><Relationship Id="rId5" Type="http://schemas.openxmlformats.org/officeDocument/2006/relationships/image" Target="../media/image195.png"/><Relationship Id="rId4" Type="http://schemas.openxmlformats.org/officeDocument/2006/relationships/image" Target="../media/image194.png"/></Relationships>
</file>

<file path=ppt/slides/_rels/slide161.xml.rels><?xml version="1.0" encoding="UTF-8" standalone="yes"?>
<Relationships xmlns="http://schemas.openxmlformats.org/package/2006/relationships"><Relationship Id="rId3" Type="http://schemas.openxmlformats.org/officeDocument/2006/relationships/image" Target="../media/image197.png"/><Relationship Id="rId2" Type="http://schemas.openxmlformats.org/officeDocument/2006/relationships/image" Target="../media/image196.png"/><Relationship Id="rId1" Type="http://schemas.openxmlformats.org/officeDocument/2006/relationships/slideLayout" Target="../slideLayouts/slideLayout1.xml"/><Relationship Id="rId5" Type="http://schemas.openxmlformats.org/officeDocument/2006/relationships/image" Target="../media/image199.png"/><Relationship Id="rId4" Type="http://schemas.openxmlformats.org/officeDocument/2006/relationships/image" Target="../media/image198.png"/></Relationships>
</file>

<file path=ppt/slides/_rels/slide162.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image" Target="../media/image200.png"/><Relationship Id="rId1" Type="http://schemas.openxmlformats.org/officeDocument/2006/relationships/slideLayout" Target="../slideLayouts/slideLayout1.xml"/><Relationship Id="rId4" Type="http://schemas.openxmlformats.org/officeDocument/2006/relationships/image" Target="../media/image202.png"/></Relationships>
</file>

<file path=ppt/slides/_rels/slide163.xml.rels><?xml version="1.0" encoding="UTF-8" standalone="yes"?>
<Relationships xmlns="http://schemas.openxmlformats.org/package/2006/relationships"><Relationship Id="rId2" Type="http://schemas.openxmlformats.org/officeDocument/2006/relationships/image" Target="../media/image203.png"/><Relationship Id="rId1" Type="http://schemas.openxmlformats.org/officeDocument/2006/relationships/slideLayout" Target="../slideLayouts/slideLayout1.xml"/></Relationships>
</file>

<file path=ppt/slides/_rels/slide1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65.xml.rels><?xml version="1.0" encoding="UTF-8" standalone="yes"?>
<Relationships xmlns="http://schemas.openxmlformats.org/package/2006/relationships"><Relationship Id="rId2" Type="http://schemas.openxmlformats.org/officeDocument/2006/relationships/image" Target="../media/image204.png"/><Relationship Id="rId1" Type="http://schemas.openxmlformats.org/officeDocument/2006/relationships/slideLayout" Target="../slideLayouts/slideLayout1.xml"/></Relationships>
</file>

<file path=ppt/slides/_rels/slide166.xml.rels><?xml version="1.0" encoding="UTF-8" standalone="yes"?>
<Relationships xmlns="http://schemas.openxmlformats.org/package/2006/relationships"><Relationship Id="rId2" Type="http://schemas.openxmlformats.org/officeDocument/2006/relationships/image" Target="../media/image205.png"/><Relationship Id="rId1" Type="http://schemas.openxmlformats.org/officeDocument/2006/relationships/slideLayout" Target="../slideLayouts/slideLayout1.xml"/></Relationships>
</file>

<file path=ppt/slides/_rels/slide167.xml.rels><?xml version="1.0" encoding="UTF-8" standalone="yes"?>
<Relationships xmlns="http://schemas.openxmlformats.org/package/2006/relationships"><Relationship Id="rId2" Type="http://schemas.openxmlformats.org/officeDocument/2006/relationships/image" Target="../media/image206.png"/><Relationship Id="rId1" Type="http://schemas.openxmlformats.org/officeDocument/2006/relationships/slideLayout" Target="../slideLayouts/slideLayout1.xml"/></Relationships>
</file>

<file path=ppt/slides/_rels/slide168.xml.rels><?xml version="1.0" encoding="UTF-8" standalone="yes"?>
<Relationships xmlns="http://schemas.openxmlformats.org/package/2006/relationships"><Relationship Id="rId2" Type="http://schemas.openxmlformats.org/officeDocument/2006/relationships/image" Target="../media/image207.png"/><Relationship Id="rId1" Type="http://schemas.openxmlformats.org/officeDocument/2006/relationships/slideLayout" Target="../slideLayouts/slideLayout1.xml"/></Relationships>
</file>

<file path=ppt/slides/_rels/slide169.xml.rels><?xml version="1.0" encoding="UTF-8" standalone="yes"?>
<Relationships xmlns="http://schemas.openxmlformats.org/package/2006/relationships"><Relationship Id="rId2" Type="http://schemas.openxmlformats.org/officeDocument/2006/relationships/image" Target="../media/image208.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70.xml.rels><?xml version="1.0" encoding="UTF-8" standalone="yes"?>
<Relationships xmlns="http://schemas.openxmlformats.org/package/2006/relationships"><Relationship Id="rId2" Type="http://schemas.openxmlformats.org/officeDocument/2006/relationships/image" Target="../media/image209.png"/><Relationship Id="rId1" Type="http://schemas.openxmlformats.org/officeDocument/2006/relationships/slideLayout" Target="../slideLayouts/slideLayout1.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2.xml.rels><?xml version="1.0" encoding="UTF-8" standalone="yes"?>
<Relationships xmlns="http://schemas.openxmlformats.org/package/2006/relationships"><Relationship Id="rId2" Type="http://schemas.openxmlformats.org/officeDocument/2006/relationships/image" Target="../media/image210.png"/><Relationship Id="rId1" Type="http://schemas.openxmlformats.org/officeDocument/2006/relationships/slideLayout" Target="../slideLayouts/slideLayout1.xml"/></Relationships>
</file>

<file path=ppt/slides/_rels/slide173.xml.rels><?xml version="1.0" encoding="UTF-8" standalone="yes"?>
<Relationships xmlns="http://schemas.openxmlformats.org/package/2006/relationships"><Relationship Id="rId2" Type="http://schemas.openxmlformats.org/officeDocument/2006/relationships/image" Target="../media/image211.png"/><Relationship Id="rId1" Type="http://schemas.openxmlformats.org/officeDocument/2006/relationships/slideLayout" Target="../slideLayouts/slideLayout1.xml"/></Relationships>
</file>

<file path=ppt/slides/_rels/slide174.xml.rels><?xml version="1.0" encoding="UTF-8" standalone="yes"?>
<Relationships xmlns="http://schemas.openxmlformats.org/package/2006/relationships"><Relationship Id="rId2" Type="http://schemas.openxmlformats.org/officeDocument/2006/relationships/image" Target="../media/image212.png"/><Relationship Id="rId1" Type="http://schemas.openxmlformats.org/officeDocument/2006/relationships/slideLayout" Target="../slideLayouts/slideLayout1.xml"/></Relationships>
</file>

<file path=ppt/slides/_rels/slide175.xml.rels><?xml version="1.0" encoding="UTF-8" standalone="yes"?>
<Relationships xmlns="http://schemas.openxmlformats.org/package/2006/relationships"><Relationship Id="rId2" Type="http://schemas.openxmlformats.org/officeDocument/2006/relationships/image" Target="../media/image213.png"/><Relationship Id="rId1" Type="http://schemas.openxmlformats.org/officeDocument/2006/relationships/slideLayout" Target="../slideLayouts/slideLayout1.xml"/></Relationships>
</file>

<file path=ppt/slides/_rels/slide176.xml.rels><?xml version="1.0" encoding="UTF-8" standalone="yes"?>
<Relationships xmlns="http://schemas.openxmlformats.org/package/2006/relationships"><Relationship Id="rId2" Type="http://schemas.openxmlformats.org/officeDocument/2006/relationships/image" Target="../media/image214.png"/><Relationship Id="rId1" Type="http://schemas.openxmlformats.org/officeDocument/2006/relationships/slideLayout" Target="../slideLayouts/slideLayout1.xml"/></Relationships>
</file>

<file path=ppt/slides/_rels/slide177.xml.rels><?xml version="1.0" encoding="UTF-8" standalone="yes"?>
<Relationships xmlns="http://schemas.openxmlformats.org/package/2006/relationships"><Relationship Id="rId2" Type="http://schemas.openxmlformats.org/officeDocument/2006/relationships/image" Target="../media/image215.png"/><Relationship Id="rId1" Type="http://schemas.openxmlformats.org/officeDocument/2006/relationships/slideLayout" Target="../slideLayouts/slideLayout1.xml"/></Relationships>
</file>

<file path=ppt/slides/_rels/slide178.xml.rels><?xml version="1.0" encoding="UTF-8" standalone="yes"?>
<Relationships xmlns="http://schemas.openxmlformats.org/package/2006/relationships"><Relationship Id="rId2" Type="http://schemas.openxmlformats.org/officeDocument/2006/relationships/image" Target="../media/image216.png"/><Relationship Id="rId1" Type="http://schemas.openxmlformats.org/officeDocument/2006/relationships/slideLayout" Target="../slideLayouts/slideLayout1.xml"/></Relationships>
</file>

<file path=ppt/slides/_rels/slide179.xml.rels><?xml version="1.0" encoding="UTF-8" standalone="yes"?>
<Relationships xmlns="http://schemas.openxmlformats.org/package/2006/relationships"><Relationship Id="rId2" Type="http://schemas.openxmlformats.org/officeDocument/2006/relationships/image" Target="../media/image217.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80.xml.rels><?xml version="1.0" encoding="UTF-8" standalone="yes"?>
<Relationships xmlns="http://schemas.openxmlformats.org/package/2006/relationships"><Relationship Id="rId2" Type="http://schemas.openxmlformats.org/officeDocument/2006/relationships/image" Target="../media/image218.png"/><Relationship Id="rId1" Type="http://schemas.openxmlformats.org/officeDocument/2006/relationships/slideLayout" Target="../slideLayouts/slideLayout1.xml"/></Relationships>
</file>

<file path=ppt/slides/_rels/slide181.xml.rels><?xml version="1.0" encoding="UTF-8" standalone="yes"?>
<Relationships xmlns="http://schemas.openxmlformats.org/package/2006/relationships"><Relationship Id="rId2" Type="http://schemas.openxmlformats.org/officeDocument/2006/relationships/image" Target="../media/image219.png"/><Relationship Id="rId1" Type="http://schemas.openxmlformats.org/officeDocument/2006/relationships/slideLayout" Target="../slideLayouts/slideLayout1.xml"/></Relationships>
</file>

<file path=ppt/slides/_rels/slide182.xml.rels><?xml version="1.0" encoding="UTF-8" standalone="yes"?>
<Relationships xmlns="http://schemas.openxmlformats.org/package/2006/relationships"><Relationship Id="rId2" Type="http://schemas.openxmlformats.org/officeDocument/2006/relationships/image" Target="../media/image220.png"/><Relationship Id="rId1" Type="http://schemas.openxmlformats.org/officeDocument/2006/relationships/slideLayout" Target="../slideLayouts/slideLayout1.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5.xml.rels><?xml version="1.0" encoding="UTF-8" standalone="yes"?>
<Relationships xmlns="http://schemas.openxmlformats.org/package/2006/relationships"><Relationship Id="rId2" Type="http://schemas.openxmlformats.org/officeDocument/2006/relationships/image" Target="../media/image221.png"/><Relationship Id="rId1" Type="http://schemas.openxmlformats.org/officeDocument/2006/relationships/slideLayout" Target="../slideLayouts/slideLayout1.xml"/></Relationships>
</file>

<file path=ppt/slides/_rels/slide186.xml.rels><?xml version="1.0" encoding="UTF-8" standalone="yes"?>
<Relationships xmlns="http://schemas.openxmlformats.org/package/2006/relationships"><Relationship Id="rId2" Type="http://schemas.openxmlformats.org/officeDocument/2006/relationships/image" Target="../media/image222.png"/><Relationship Id="rId1" Type="http://schemas.openxmlformats.org/officeDocument/2006/relationships/slideLayout" Target="../slideLayouts/slideLayout1.xml"/></Relationships>
</file>

<file path=ppt/slides/_rels/slide187.xml.rels><?xml version="1.0" encoding="UTF-8" standalone="yes"?>
<Relationships xmlns="http://schemas.openxmlformats.org/package/2006/relationships"><Relationship Id="rId2" Type="http://schemas.openxmlformats.org/officeDocument/2006/relationships/image" Target="../media/image223.png"/><Relationship Id="rId1" Type="http://schemas.openxmlformats.org/officeDocument/2006/relationships/slideLayout" Target="../slideLayouts/slideLayout1.xml"/></Relationships>
</file>

<file path=ppt/slides/_rels/slide188.xml.rels><?xml version="1.0" encoding="UTF-8" standalone="yes"?>
<Relationships xmlns="http://schemas.openxmlformats.org/package/2006/relationships"><Relationship Id="rId2" Type="http://schemas.openxmlformats.org/officeDocument/2006/relationships/image" Target="../media/image224.png"/><Relationship Id="rId1" Type="http://schemas.openxmlformats.org/officeDocument/2006/relationships/slideLayout" Target="../slideLayouts/slideLayout1.xml"/></Relationships>
</file>

<file path=ppt/slides/_rels/slide189.xml.rels><?xml version="1.0" encoding="UTF-8" standalone="yes"?>
<Relationships xmlns="http://schemas.openxmlformats.org/package/2006/relationships"><Relationship Id="rId2" Type="http://schemas.openxmlformats.org/officeDocument/2006/relationships/image" Target="../media/image225.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90.xml.rels><?xml version="1.0" encoding="UTF-8" standalone="yes"?>
<Relationships xmlns="http://schemas.openxmlformats.org/package/2006/relationships"><Relationship Id="rId2" Type="http://schemas.openxmlformats.org/officeDocument/2006/relationships/image" Target="../media/image226.png"/><Relationship Id="rId1" Type="http://schemas.openxmlformats.org/officeDocument/2006/relationships/slideLayout" Target="../slideLayouts/slideLayout1.xml"/></Relationships>
</file>

<file path=ppt/slides/_rels/slide191.xml.rels><?xml version="1.0" encoding="UTF-8" standalone="yes"?>
<Relationships xmlns="http://schemas.openxmlformats.org/package/2006/relationships"><Relationship Id="rId2" Type="http://schemas.openxmlformats.org/officeDocument/2006/relationships/image" Target="../media/image227.png"/><Relationship Id="rId1" Type="http://schemas.openxmlformats.org/officeDocument/2006/relationships/slideLayout" Target="../slideLayouts/slideLayout1.xml"/></Relationships>
</file>

<file path=ppt/slides/_rels/slide19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93.xml.rels><?xml version="1.0" encoding="UTF-8" standalone="yes"?>
<Relationships xmlns="http://schemas.openxmlformats.org/package/2006/relationships"><Relationship Id="rId3" Type="http://schemas.openxmlformats.org/officeDocument/2006/relationships/image" Target="../media/image229.png"/><Relationship Id="rId2" Type="http://schemas.openxmlformats.org/officeDocument/2006/relationships/image" Target="../media/image228.png"/><Relationship Id="rId1" Type="http://schemas.openxmlformats.org/officeDocument/2006/relationships/slideLayout" Target="../slideLayouts/slideLayout1.xml"/><Relationship Id="rId4" Type="http://schemas.openxmlformats.org/officeDocument/2006/relationships/image" Target="../media/image230.png"/></Relationships>
</file>

<file path=ppt/slides/_rels/slide194.xml.rels><?xml version="1.0" encoding="UTF-8" standalone="yes"?>
<Relationships xmlns="http://schemas.openxmlformats.org/package/2006/relationships"><Relationship Id="rId3" Type="http://schemas.openxmlformats.org/officeDocument/2006/relationships/image" Target="../media/image232.png"/><Relationship Id="rId2" Type="http://schemas.openxmlformats.org/officeDocument/2006/relationships/image" Target="../media/image231.png"/><Relationship Id="rId1" Type="http://schemas.openxmlformats.org/officeDocument/2006/relationships/slideLayout" Target="../slideLayouts/slideLayout1.xml"/><Relationship Id="rId4" Type="http://schemas.openxmlformats.org/officeDocument/2006/relationships/image" Target="../media/image233.png"/></Relationships>
</file>

<file path=ppt/slides/_rels/slide195.xml.rels><?xml version="1.0" encoding="UTF-8" standalone="yes"?>
<Relationships xmlns="http://schemas.openxmlformats.org/package/2006/relationships"><Relationship Id="rId2" Type="http://schemas.openxmlformats.org/officeDocument/2006/relationships/image" Target="../media/image234.png"/><Relationship Id="rId1" Type="http://schemas.openxmlformats.org/officeDocument/2006/relationships/slideLayout" Target="../slideLayouts/slideLayout1.xml"/></Relationships>
</file>

<file path=ppt/slides/_rels/slide196.xml.rels><?xml version="1.0" encoding="UTF-8" standalone="yes"?>
<Relationships xmlns="http://schemas.openxmlformats.org/package/2006/relationships"><Relationship Id="rId3" Type="http://schemas.openxmlformats.org/officeDocument/2006/relationships/image" Target="../media/image236.png"/><Relationship Id="rId7" Type="http://schemas.openxmlformats.org/officeDocument/2006/relationships/image" Target="../media/image240.png"/><Relationship Id="rId2" Type="http://schemas.openxmlformats.org/officeDocument/2006/relationships/image" Target="../media/image235.png"/><Relationship Id="rId1" Type="http://schemas.openxmlformats.org/officeDocument/2006/relationships/slideLayout" Target="../slideLayouts/slideLayout1.xml"/><Relationship Id="rId6" Type="http://schemas.openxmlformats.org/officeDocument/2006/relationships/image" Target="../media/image239.png"/><Relationship Id="rId5" Type="http://schemas.openxmlformats.org/officeDocument/2006/relationships/image" Target="../media/image238.png"/><Relationship Id="rId4" Type="http://schemas.openxmlformats.org/officeDocument/2006/relationships/image" Target="../media/image237.png"/></Relationships>
</file>

<file path=ppt/slides/_rels/slide197.xml.rels><?xml version="1.0" encoding="UTF-8" standalone="yes"?>
<Relationships xmlns="http://schemas.openxmlformats.org/package/2006/relationships"><Relationship Id="rId3" Type="http://schemas.openxmlformats.org/officeDocument/2006/relationships/image" Target="../media/image242.png"/><Relationship Id="rId2" Type="http://schemas.openxmlformats.org/officeDocument/2006/relationships/image" Target="../media/image241.png"/><Relationship Id="rId1" Type="http://schemas.openxmlformats.org/officeDocument/2006/relationships/slideLayout" Target="../slideLayouts/slideLayout1.xml"/><Relationship Id="rId4" Type="http://schemas.openxmlformats.org/officeDocument/2006/relationships/image" Target="../media/image243.png"/></Relationships>
</file>

<file path=ppt/slides/_rels/slide198.xml.rels><?xml version="1.0" encoding="UTF-8" standalone="yes"?>
<Relationships xmlns="http://schemas.openxmlformats.org/package/2006/relationships"><Relationship Id="rId2" Type="http://schemas.openxmlformats.org/officeDocument/2006/relationships/image" Target="../media/image244.png"/><Relationship Id="rId1" Type="http://schemas.openxmlformats.org/officeDocument/2006/relationships/slideLayout" Target="../slideLayouts/slideLayout1.xml"/></Relationships>
</file>

<file path=ppt/slides/_rels/slide199.xml.rels><?xml version="1.0" encoding="UTF-8" standalone="yes"?>
<Relationships xmlns="http://schemas.openxmlformats.org/package/2006/relationships"><Relationship Id="rId2" Type="http://schemas.openxmlformats.org/officeDocument/2006/relationships/image" Target="../media/image24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astat.pl/akademia-astat/przekladnik-pradowy-co-to-jest-jak-dziala-jak-dobrac/" TargetMode="External"/><Relationship Id="rId1" Type="http://schemas.openxmlformats.org/officeDocument/2006/relationships/slideLayout" Target="../slideLayouts/slideLayout1.xml"/></Relationships>
</file>

<file path=ppt/slides/_rels/slide200.xml.rels><?xml version="1.0" encoding="UTF-8" standalone="yes"?>
<Relationships xmlns="http://schemas.openxmlformats.org/package/2006/relationships"><Relationship Id="rId3" Type="http://schemas.openxmlformats.org/officeDocument/2006/relationships/image" Target="../media/image247.png"/><Relationship Id="rId2" Type="http://schemas.openxmlformats.org/officeDocument/2006/relationships/image" Target="../media/image246.png"/><Relationship Id="rId1" Type="http://schemas.openxmlformats.org/officeDocument/2006/relationships/slideLayout" Target="../slideLayouts/slideLayout1.xml"/></Relationships>
</file>

<file path=ppt/slides/_rels/slide201.xml.rels><?xml version="1.0" encoding="UTF-8" standalone="yes"?>
<Relationships xmlns="http://schemas.openxmlformats.org/package/2006/relationships"><Relationship Id="rId2" Type="http://schemas.openxmlformats.org/officeDocument/2006/relationships/image" Target="../media/image248.png"/><Relationship Id="rId1" Type="http://schemas.openxmlformats.org/officeDocument/2006/relationships/slideLayout" Target="../slideLayouts/slideLayout1.xml"/></Relationships>
</file>

<file path=ppt/slides/_rels/slide202.xml.rels><?xml version="1.0" encoding="UTF-8" standalone="yes"?>
<Relationships xmlns="http://schemas.openxmlformats.org/package/2006/relationships"><Relationship Id="rId2" Type="http://schemas.openxmlformats.org/officeDocument/2006/relationships/image" Target="../media/image249.png"/><Relationship Id="rId1" Type="http://schemas.openxmlformats.org/officeDocument/2006/relationships/slideLayout" Target="../slideLayouts/slideLayout1.xml"/></Relationships>
</file>

<file path=ppt/slides/_rels/slide203.xml.rels><?xml version="1.0" encoding="UTF-8" standalone="yes"?>
<Relationships xmlns="http://schemas.openxmlformats.org/package/2006/relationships"><Relationship Id="rId2" Type="http://schemas.openxmlformats.org/officeDocument/2006/relationships/image" Target="../media/image250.png"/><Relationship Id="rId1" Type="http://schemas.openxmlformats.org/officeDocument/2006/relationships/slideLayout" Target="../slideLayouts/slideLayout1.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5.xml.rels><?xml version="1.0" encoding="UTF-8" standalone="yes"?>
<Relationships xmlns="http://schemas.openxmlformats.org/package/2006/relationships"><Relationship Id="rId2" Type="http://schemas.openxmlformats.org/officeDocument/2006/relationships/image" Target="../media/image251.png"/><Relationship Id="rId1" Type="http://schemas.openxmlformats.org/officeDocument/2006/relationships/slideLayout" Target="../slideLayouts/slideLayout1.xml"/></Relationships>
</file>

<file path=ppt/slides/_rels/slide206.xml.rels><?xml version="1.0" encoding="UTF-8" standalone="yes"?>
<Relationships xmlns="http://schemas.openxmlformats.org/package/2006/relationships"><Relationship Id="rId3" Type="http://schemas.openxmlformats.org/officeDocument/2006/relationships/image" Target="../media/image253.png"/><Relationship Id="rId2" Type="http://schemas.openxmlformats.org/officeDocument/2006/relationships/image" Target="../media/image252.png"/><Relationship Id="rId1" Type="http://schemas.openxmlformats.org/officeDocument/2006/relationships/slideLayout" Target="../slideLayouts/slideLayout1.xml"/><Relationship Id="rId4" Type="http://schemas.openxmlformats.org/officeDocument/2006/relationships/image" Target="../media/image254.png"/></Relationships>
</file>

<file path=ppt/slides/_rels/slide207.xml.rels><?xml version="1.0" encoding="UTF-8" standalone="yes"?>
<Relationships xmlns="http://schemas.openxmlformats.org/package/2006/relationships"><Relationship Id="rId3" Type="http://schemas.openxmlformats.org/officeDocument/2006/relationships/image" Target="../media/image256.png"/><Relationship Id="rId2" Type="http://schemas.openxmlformats.org/officeDocument/2006/relationships/image" Target="../media/image255.png"/><Relationship Id="rId1" Type="http://schemas.openxmlformats.org/officeDocument/2006/relationships/slideLayout" Target="../slideLayouts/slideLayout1.xml"/></Relationships>
</file>

<file path=ppt/slides/_rels/slide208.xml.rels><?xml version="1.0" encoding="UTF-8" standalone="yes"?>
<Relationships xmlns="http://schemas.openxmlformats.org/package/2006/relationships"><Relationship Id="rId3" Type="http://schemas.openxmlformats.org/officeDocument/2006/relationships/image" Target="../media/image258.png"/><Relationship Id="rId2" Type="http://schemas.openxmlformats.org/officeDocument/2006/relationships/image" Target="../media/image257.png"/><Relationship Id="rId1" Type="http://schemas.openxmlformats.org/officeDocument/2006/relationships/slideLayout" Target="../slideLayouts/slideLayout1.xml"/></Relationships>
</file>

<file path=ppt/slides/_rels/slide209.xml.rels><?xml version="1.0" encoding="UTF-8" standalone="yes"?>
<Relationships xmlns="http://schemas.openxmlformats.org/package/2006/relationships"><Relationship Id="rId3" Type="http://schemas.openxmlformats.org/officeDocument/2006/relationships/image" Target="../media/image259.png"/><Relationship Id="rId2" Type="http://schemas.openxmlformats.org/officeDocument/2006/relationships/hyperlink" Target="https://elektrykapradnietyka.com/" TargetMode="External"/><Relationship Id="rId1" Type="http://schemas.openxmlformats.org/officeDocument/2006/relationships/slideLayout" Target="../slideLayouts/slideLayout1.xml"/><Relationship Id="rId4" Type="http://schemas.openxmlformats.org/officeDocument/2006/relationships/image" Target="../media/image260.png"/></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www.wikipedia.pl/" TargetMode="External"/><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21.png"/></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3.xml.rels><?xml version="1.0" encoding="UTF-8" standalone="yes"?>
<Relationships xmlns="http://schemas.openxmlformats.org/package/2006/relationships"><Relationship Id="rId3" Type="http://schemas.openxmlformats.org/officeDocument/2006/relationships/hyperlink" Target="https://www.apator.com/" TargetMode="Externa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14.xml.rels><?xml version="1.0" encoding="UTF-8" standalone="yes"?>
<Relationships xmlns="http://schemas.openxmlformats.org/package/2006/relationships"><Relationship Id="rId3" Type="http://schemas.openxmlformats.org/officeDocument/2006/relationships/image" Target="../media/image261.png"/><Relationship Id="rId2" Type="http://schemas.openxmlformats.org/officeDocument/2006/relationships/hyperlink" Target="https://www.apator.com/" TargetMode="External"/><Relationship Id="rId1" Type="http://schemas.openxmlformats.org/officeDocument/2006/relationships/slideLayout" Target="../slideLayouts/slideLayout1.xml"/></Relationships>
</file>

<file path=ppt/slides/_rels/slide215.xml.rels><?xml version="1.0" encoding="UTF-8" standalone="yes"?>
<Relationships xmlns="http://schemas.openxmlformats.org/package/2006/relationships"><Relationship Id="rId3" Type="http://schemas.openxmlformats.org/officeDocument/2006/relationships/image" Target="../media/image262.png"/><Relationship Id="rId2" Type="http://schemas.openxmlformats.org/officeDocument/2006/relationships/hyperlink" Target="https://www.apator.com/" TargetMode="External"/><Relationship Id="rId1" Type="http://schemas.openxmlformats.org/officeDocument/2006/relationships/slideLayout" Target="../slideLayouts/slideLayout1.xml"/></Relationships>
</file>

<file path=ppt/slides/_rels/slide216.xml.rels><?xml version="1.0" encoding="UTF-8" standalone="yes"?>
<Relationships xmlns="http://schemas.openxmlformats.org/package/2006/relationships"><Relationship Id="rId2" Type="http://schemas.openxmlformats.org/officeDocument/2006/relationships/image" Target="../media/image263.png"/><Relationship Id="rId1" Type="http://schemas.openxmlformats.org/officeDocument/2006/relationships/slideLayout" Target="../slideLayouts/slideLayout1.xml"/></Relationships>
</file>

<file path=ppt/slides/_rels/slide217.xml.rels><?xml version="1.0" encoding="UTF-8" standalone="yes"?>
<Relationships xmlns="http://schemas.openxmlformats.org/package/2006/relationships"><Relationship Id="rId2" Type="http://schemas.openxmlformats.org/officeDocument/2006/relationships/image" Target="../media/image264.png"/><Relationship Id="rId1" Type="http://schemas.openxmlformats.org/officeDocument/2006/relationships/slideLayout" Target="../slideLayouts/slideLayout1.xml"/></Relationships>
</file>

<file path=ppt/slides/_rels/slide218.xml.rels><?xml version="1.0" encoding="UTF-8" standalone="yes"?>
<Relationships xmlns="http://schemas.openxmlformats.org/package/2006/relationships"><Relationship Id="rId2" Type="http://schemas.openxmlformats.org/officeDocument/2006/relationships/image" Target="../media/image265.png"/><Relationship Id="rId1" Type="http://schemas.openxmlformats.org/officeDocument/2006/relationships/slideLayout" Target="../slideLayouts/slideLayout1.xml"/></Relationships>
</file>

<file path=ppt/slides/_rels/slide219.xml.rels><?xml version="1.0" encoding="UTF-8" standalone="yes"?>
<Relationships xmlns="http://schemas.openxmlformats.org/package/2006/relationships"><Relationship Id="rId3" Type="http://schemas.openxmlformats.org/officeDocument/2006/relationships/hyperlink" Target="https://www.apator.com/" TargetMode="Externa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astat.pl/akademia-astat/przekladnik-pradowy-co-to-jest-jak-dziala-jak-dobrac/" TargetMode="Externa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220.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hyperlink" Target="https://www.apator.com/" TargetMode="External"/><Relationship Id="rId1" Type="http://schemas.openxmlformats.org/officeDocument/2006/relationships/slideLayout" Target="../slideLayouts/slideLayout1.xml"/></Relationships>
</file>

<file path=ppt/slides/_rels/slide221.xml.rels><?xml version="1.0" encoding="UTF-8" standalone="yes"?>
<Relationships xmlns="http://schemas.openxmlformats.org/package/2006/relationships"><Relationship Id="rId3" Type="http://schemas.openxmlformats.org/officeDocument/2006/relationships/image" Target="../media/image266.png"/><Relationship Id="rId2" Type="http://schemas.openxmlformats.org/officeDocument/2006/relationships/hyperlink" Target="https://www.apator.com/" TargetMode="External"/><Relationship Id="rId1" Type="http://schemas.openxmlformats.org/officeDocument/2006/relationships/slideLayout" Target="../slideLayouts/slideLayout1.xml"/></Relationships>
</file>

<file path=ppt/slides/_rels/slide2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apator.com/" TargetMode="External"/><Relationship Id="rId1" Type="http://schemas.openxmlformats.org/officeDocument/2006/relationships/slideLayout" Target="../slideLayouts/slideLayout1.xml"/></Relationships>
</file>

<file path=ppt/slides/_rels/slide223.xml.rels><?xml version="1.0" encoding="UTF-8" standalone="yes"?>
<Relationships xmlns="http://schemas.openxmlformats.org/package/2006/relationships"><Relationship Id="rId2" Type="http://schemas.openxmlformats.org/officeDocument/2006/relationships/image" Target="../media/image267.png"/><Relationship Id="rId1" Type="http://schemas.openxmlformats.org/officeDocument/2006/relationships/slideLayout" Target="../slideLayouts/slideLayout1.xml"/></Relationships>
</file>

<file path=ppt/slides/_rels/slide224.xml.rels><?xml version="1.0" encoding="UTF-8" standalone="yes"?>
<Relationships xmlns="http://schemas.openxmlformats.org/package/2006/relationships"><Relationship Id="rId2" Type="http://schemas.openxmlformats.org/officeDocument/2006/relationships/image" Target="../media/image268.png"/><Relationship Id="rId1" Type="http://schemas.openxmlformats.org/officeDocument/2006/relationships/slideLayout" Target="../slideLayouts/slideLayout1.xml"/></Relationships>
</file>

<file path=ppt/slides/_rels/slide225.xml.rels><?xml version="1.0" encoding="UTF-8" standalone="yes"?>
<Relationships xmlns="http://schemas.openxmlformats.org/package/2006/relationships"><Relationship Id="rId2" Type="http://schemas.openxmlformats.org/officeDocument/2006/relationships/image" Target="../media/image269.png"/><Relationship Id="rId1" Type="http://schemas.openxmlformats.org/officeDocument/2006/relationships/slideLayout" Target="../slideLayouts/slideLayout1.xml"/></Relationships>
</file>

<file path=ppt/slides/_rels/slide226.xml.rels><?xml version="1.0" encoding="UTF-8" standalone="yes"?>
<Relationships xmlns="http://schemas.openxmlformats.org/package/2006/relationships"><Relationship Id="rId2" Type="http://schemas.openxmlformats.org/officeDocument/2006/relationships/image" Target="../media/image270.png"/><Relationship Id="rId1" Type="http://schemas.openxmlformats.org/officeDocument/2006/relationships/slideLayout" Target="../slideLayouts/slideLayout1.xml"/></Relationships>
</file>

<file path=ppt/slides/_rels/slide227.xml.rels><?xml version="1.0" encoding="UTF-8" standalone="yes"?>
<Relationships xmlns="http://schemas.openxmlformats.org/package/2006/relationships"><Relationship Id="rId2" Type="http://schemas.openxmlformats.org/officeDocument/2006/relationships/image" Target="../media/image27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astat.pl/akademia-astat/przekladnik-pradowy-co-to-jest-jak-dziala-jak-dobrac/" TargetMode="Externa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xml"/><Relationship Id="rId4" Type="http://schemas.openxmlformats.org/officeDocument/2006/relationships/image" Target="../media/image47.png"/></Relationships>
</file>

<file path=ppt/slides/_rels/slide4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www.apator.com/" TargetMode="Externa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image" Target="../media/image56.png"/><Relationship Id="rId1" Type="http://schemas.openxmlformats.org/officeDocument/2006/relationships/slideLayout" Target="../slideLayouts/slideLayout1.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51.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xml"/><Relationship Id="rId4" Type="http://schemas.openxmlformats.org/officeDocument/2006/relationships/image" Target="../media/image65.png"/></Relationships>
</file>

<file path=ppt/slides/_rels/slide54.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hyperlink" Target="http://www.zamel.com/" TargetMode="External"/><Relationship Id="rId1" Type="http://schemas.openxmlformats.org/officeDocument/2006/relationships/slideLayout" Target="../slideLayouts/slideLayout1.xml"/><Relationship Id="rId5" Type="http://schemas.openxmlformats.org/officeDocument/2006/relationships/image" Target="../media/image70.png"/><Relationship Id="rId4" Type="http://schemas.openxmlformats.org/officeDocument/2006/relationships/image" Target="../media/image69.png"/></Relationships>
</file>

<file path=ppt/slides/_rels/slide5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hyperlink" Target="http://www.zamel.com/" TargetMode="External"/><Relationship Id="rId1" Type="http://schemas.openxmlformats.org/officeDocument/2006/relationships/slideLayout" Target="../slideLayouts/slideLayout1.xml"/><Relationship Id="rId4" Type="http://schemas.openxmlformats.org/officeDocument/2006/relationships/image" Target="../media/image72.png"/></Relationships>
</file>

<file path=ppt/slides/_rels/slide58.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apator.com/" TargetMode="Externa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hyperlink" Target="http://www.iautomatyka.pl/" TargetMode="External"/><Relationship Id="rId1" Type="http://schemas.openxmlformats.org/officeDocument/2006/relationships/slideLayout" Target="../slideLayouts/slideLayout1.xml"/><Relationship Id="rId4" Type="http://schemas.openxmlformats.org/officeDocument/2006/relationships/image" Target="../media/image79.png"/></Relationships>
</file>

<file path=ppt/slides/_rels/slide6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hyperlink" Target="http://www.iautomatyka.pl/" TargetMode="Externa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1.xml"/><Relationship Id="rId4" Type="http://schemas.openxmlformats.org/officeDocument/2006/relationships/image" Target="../media/image83.png"/></Relationships>
</file>

<file path=ppt/slides/_rels/slide65.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hyperlink" Target="http://www.salama.pl/" TargetMode="Externa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hyperlink" Target="http://www.salama.pl/" TargetMode="Externa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hyperlink" Target="http://www.salama.pl/" TargetMode="Externa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abb.com/" TargetMode="Externa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70.xml.rels><?xml version="1.0" encoding="UTF-8" standalone="yes"?>
<Relationships xmlns="http://schemas.openxmlformats.org/package/2006/relationships"><Relationship Id="rId2" Type="http://schemas.openxmlformats.org/officeDocument/2006/relationships/hyperlink" Target="http://www.salama.pl/" TargetMode="Externa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hyperlink" Target="http://www.salama.pl/" TargetMode="Externa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hyperlink" Target="http://www.salama.pl/" TargetMode="Externa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13.xml"/></Relationships>
</file>

<file path=ppt/slides/_rels/slide98.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13.xml"/></Relationships>
</file>

<file path=ppt/slides/_rels/slide99.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Tytuł 1"/>
          <p:cNvSpPr/>
          <p:nvPr/>
        </p:nvSpPr>
        <p:spPr>
          <a:xfrm>
            <a:off x="344520" y="1122480"/>
            <a:ext cx="11653200" cy="2383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rmAutofit fontScale="97000" lnSpcReduction="10000"/>
          </a:bodyPr>
          <a:lstStyle/>
          <a:p>
            <a:pPr algn="ctr">
              <a:lnSpc>
                <a:spcPct val="90000"/>
              </a:lnSpc>
            </a:pPr>
            <a:r>
              <a:rPr lang="pl-PL" sz="6000" b="0" strike="noStrike" spc="-1" dirty="0">
                <a:solidFill>
                  <a:srgbClr val="222222"/>
                </a:solidFill>
                <a:latin typeface="Arial"/>
                <a:ea typeface="DejaVu Sans"/>
              </a:rPr>
              <a:t>Montowanie i eksploatacja obwodów wtórnych </a:t>
            </a:r>
            <a:r>
              <a:rPr lang="pl-PL" sz="6000" b="0" strike="noStrike" spc="-1">
                <a:solidFill>
                  <a:srgbClr val="222222"/>
                </a:solidFill>
                <a:latin typeface="Arial"/>
                <a:ea typeface="DejaVu Sans"/>
              </a:rPr>
              <a:t>na potrzeby </a:t>
            </a:r>
            <a:r>
              <a:rPr lang="pl-PL" sz="6000" b="0" strike="noStrike" spc="-1" dirty="0">
                <a:solidFill>
                  <a:srgbClr val="222222"/>
                </a:solidFill>
                <a:latin typeface="Arial"/>
                <a:ea typeface="DejaVu Sans"/>
              </a:rPr>
              <a:t>elektroenergetyki</a:t>
            </a:r>
            <a:endParaRPr lang="pl-PL" sz="6000" b="0" strike="noStrike" spc="-1" dirty="0">
              <a:latin typeface="Arial"/>
            </a:endParaRPr>
          </a:p>
        </p:txBody>
      </p:sp>
      <p:sp>
        <p:nvSpPr>
          <p:cNvPr id="77" name="Podtytuł 2"/>
          <p:cNvSpPr/>
          <p:nvPr/>
        </p:nvSpPr>
        <p:spPr>
          <a:xfrm>
            <a:off x="1523880" y="3602160"/>
            <a:ext cx="9139680" cy="165132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pic>
        <p:nvPicPr>
          <p:cNvPr id="2" name="Obraz 1">
            <a:extLst>
              <a:ext uri="{FF2B5EF4-FFF2-40B4-BE49-F238E27FC236}">
                <a16:creationId xmlns:a16="http://schemas.microsoft.com/office/drawing/2014/main" id="{3584D204-B648-0D87-5857-4091CDEC3EDF}"/>
              </a:ext>
            </a:extLst>
          </p:cNvPr>
          <p:cNvPicPr>
            <a:picLocks noChangeAspect="1"/>
          </p:cNvPicPr>
          <p:nvPr/>
        </p:nvPicPr>
        <p:blipFill>
          <a:blip r:embed="rId2"/>
          <a:stretch>
            <a:fillRect/>
          </a:stretch>
        </p:blipFill>
        <p:spPr>
          <a:xfrm>
            <a:off x="2516583" y="5018041"/>
            <a:ext cx="7154273" cy="1428949"/>
          </a:xfrm>
          <a:prstGeom prst="rect">
            <a:avLst/>
          </a:prstGeom>
        </p:spPr>
      </p:pic>
      <p:sp>
        <p:nvSpPr>
          <p:cNvPr id="3" name="pole tekstowe 2">
            <a:extLst>
              <a:ext uri="{FF2B5EF4-FFF2-40B4-BE49-F238E27FC236}">
                <a16:creationId xmlns:a16="http://schemas.microsoft.com/office/drawing/2014/main" id="{F06BE557-9060-BE6C-112C-6C1EDCA6348F}"/>
              </a:ext>
            </a:extLst>
          </p:cNvPr>
          <p:cNvSpPr txBox="1"/>
          <p:nvPr/>
        </p:nvSpPr>
        <p:spPr>
          <a:xfrm>
            <a:off x="105391" y="6291163"/>
            <a:ext cx="11977735" cy="415498"/>
          </a:xfrm>
          <a:prstGeom prst="rect">
            <a:avLst/>
          </a:prstGeom>
          <a:noFill/>
        </p:spPr>
        <p:txBody>
          <a:bodyPr wrap="square">
            <a:spAutoFit/>
          </a:bodyPr>
          <a:lstStyle/>
          <a:p>
            <a:pPr algn="ctr">
              <a:buNone/>
            </a:pPr>
            <a:r>
              <a:rPr lang="pl-PL" sz="1050" dirty="0">
                <a:effectLst/>
                <a:latin typeface="Tahoma" panose="020B0604030504040204" pitchFamily="34" charset="0"/>
                <a:ea typeface="Times New Roman" panose="02020603050405020304" pitchFamily="18" charset="0"/>
              </a:rPr>
              <a:t>Projekt pn. „Utworzenie i funkcjonowanie Branżowego Centrum Umiejętności w branży elektroenergetycznej” w ramach Krajowego Planu Odbudowy i Zwiększania Odporności, w Komponencie A „Odporność i konkurencyjność gospodarki”, jako inwestycja A3.1.1 „Wsparcie rozwoju nowoczesnego kształcenia zawodowego, szkolnictwa wyższego oraz uczenia się przez całe życie”</a:t>
            </a:r>
            <a:endParaRPr lang="pl-PL" sz="1600" dirty="0">
              <a:effectLst/>
              <a:latin typeface="Times New Roman" panose="02020603050405020304" pitchFamily="18" charset="0"/>
              <a:ea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 name="Obraz 132"/>
          <p:cNvPicPr/>
          <p:nvPr/>
        </p:nvPicPr>
        <p:blipFill>
          <a:blip r:embed="rId2"/>
          <a:stretch/>
        </p:blipFill>
        <p:spPr>
          <a:xfrm>
            <a:off x="5220000" y="1926720"/>
            <a:ext cx="6683040" cy="4011840"/>
          </a:xfrm>
          <a:prstGeom prst="rect">
            <a:avLst/>
          </a:prstGeom>
          <a:ln w="0">
            <a:noFill/>
          </a:ln>
        </p:spPr>
      </p:pic>
      <p:sp>
        <p:nvSpPr>
          <p:cNvPr id="134" name="Prostokąt 133"/>
          <p:cNvSpPr/>
          <p:nvPr/>
        </p:nvSpPr>
        <p:spPr>
          <a:xfrm>
            <a:off x="720000" y="2161800"/>
            <a:ext cx="4064040" cy="3928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Obwody sygnalizacyjne: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informują o stanie pracy urządzeń</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sygnalizują alarmy i awarie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Wykorzystują:</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lampki sygnalizacyjne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sygnały akustyczne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komunikaty systemów nadzorczych</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Ułatwiają szybką reakcję obsługi.</a:t>
            </a:r>
            <a:endParaRPr lang="pl-PL" sz="1800" b="0" strike="noStrike" spc="-1">
              <a:latin typeface="Arial"/>
            </a:endParaRPr>
          </a:p>
        </p:txBody>
      </p:sp>
      <p:sp>
        <p:nvSpPr>
          <p:cNvPr id="135" name="Tytuł 1_84"/>
          <p:cNvSpPr/>
          <p:nvPr/>
        </p:nvSpPr>
        <p:spPr>
          <a:xfrm>
            <a:off x="838440" y="88632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136" name="Prostokąt 135"/>
          <p:cNvSpPr/>
          <p:nvPr/>
        </p:nvSpPr>
        <p:spPr>
          <a:xfrm>
            <a:off x="0" y="6245640"/>
            <a:ext cx="815976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https://www.urzadzeniadlaenergetyki.pl/ </a:t>
            </a:r>
            <a:endParaRPr lang="pl-PL" sz="1800" b="0" strike="noStrike" spc="-1">
              <a:latin typeface="Arial"/>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5" name="Obraz 794"/>
          <p:cNvPicPr/>
          <p:nvPr/>
        </p:nvPicPr>
        <p:blipFill>
          <a:blip r:embed="rId2"/>
          <a:stretch/>
        </p:blipFill>
        <p:spPr>
          <a:xfrm>
            <a:off x="3780000" y="1869480"/>
            <a:ext cx="4710240" cy="4430160"/>
          </a:xfrm>
          <a:prstGeom prst="rect">
            <a:avLst/>
          </a:prstGeom>
          <a:ln w="0">
            <a:noFill/>
          </a:ln>
        </p:spPr>
      </p:pic>
      <p:sp>
        <p:nvSpPr>
          <p:cNvPr id="796" name="Prostokąt 795"/>
          <p:cNvSpPr/>
          <p:nvPr/>
        </p:nvSpPr>
        <p:spPr>
          <a:xfrm>
            <a:off x="0" y="6480000"/>
            <a:ext cx="7259400" cy="34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latin typeface="Arial"/>
              </a:rPr>
              <a:t>https://www.controlbyte.pl/blog/jak-czytac-schematy-elektryczne/</a:t>
            </a:r>
            <a:endParaRPr lang="pl-PL" sz="1800" b="0" strike="noStrike" spc="-1">
              <a:latin typeface="Arial"/>
            </a:endParaRPr>
          </a:p>
        </p:txBody>
      </p:sp>
      <p:sp>
        <p:nvSpPr>
          <p:cNvPr id="797" name="Tytuł 1_258"/>
          <p:cNvSpPr/>
          <p:nvPr/>
        </p:nvSpPr>
        <p:spPr>
          <a:xfrm>
            <a:off x="83844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Dokumentacja techniczna</a:t>
            </a:r>
            <a:endParaRPr lang="pl-PL" sz="2800" b="0" strike="noStrike" spc="-1">
              <a:latin typeface="Arial"/>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 name="Prostokąt 797"/>
          <p:cNvSpPr/>
          <p:nvPr/>
        </p:nvSpPr>
        <p:spPr>
          <a:xfrm>
            <a:off x="0" y="6480000"/>
            <a:ext cx="7259400" cy="34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latin typeface="Arial"/>
              </a:rPr>
              <a:t>https://www.controlbyte.pl/blog/jak-czytac-schematy-elektryczne/</a:t>
            </a:r>
            <a:endParaRPr lang="pl-PL" sz="1800" b="0" strike="noStrike" spc="-1">
              <a:latin typeface="Arial"/>
            </a:endParaRPr>
          </a:p>
        </p:txBody>
      </p:sp>
      <p:sp>
        <p:nvSpPr>
          <p:cNvPr id="799" name="Tytuł 1_259"/>
          <p:cNvSpPr/>
          <p:nvPr/>
        </p:nvSpPr>
        <p:spPr>
          <a:xfrm>
            <a:off x="83844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Dokumentacja techniczna</a:t>
            </a:r>
            <a:endParaRPr lang="pl-PL" sz="2800" b="0" strike="noStrike" spc="-1">
              <a:latin typeface="Arial"/>
            </a:endParaRPr>
          </a:p>
        </p:txBody>
      </p:sp>
      <p:pic>
        <p:nvPicPr>
          <p:cNvPr id="800" name="Obraz 799"/>
          <p:cNvPicPr/>
          <p:nvPr/>
        </p:nvPicPr>
        <p:blipFill>
          <a:blip r:embed="rId2"/>
          <a:stretch/>
        </p:blipFill>
        <p:spPr>
          <a:xfrm>
            <a:off x="3501720" y="2765880"/>
            <a:ext cx="5266440" cy="1913760"/>
          </a:xfrm>
          <a:prstGeom prst="rect">
            <a:avLst/>
          </a:prstGeom>
          <a:ln w="0">
            <a:noFill/>
          </a:ln>
        </p:spPr>
      </p:pic>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1" name="Prostokąt 800"/>
          <p:cNvSpPr/>
          <p:nvPr/>
        </p:nvSpPr>
        <p:spPr>
          <a:xfrm>
            <a:off x="0" y="6480000"/>
            <a:ext cx="7259400" cy="34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latin typeface="Arial"/>
              </a:rPr>
              <a:t>https://www.controlbyte.pl/blog/jak-czytac-schematy-elektryczne/</a:t>
            </a:r>
            <a:endParaRPr lang="pl-PL" sz="1800" b="0" strike="noStrike" spc="-1">
              <a:latin typeface="Arial"/>
            </a:endParaRPr>
          </a:p>
        </p:txBody>
      </p:sp>
      <p:sp>
        <p:nvSpPr>
          <p:cNvPr id="802" name="Tytuł 1_260"/>
          <p:cNvSpPr/>
          <p:nvPr/>
        </p:nvSpPr>
        <p:spPr>
          <a:xfrm>
            <a:off x="83844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Dokumentacja techniczna</a:t>
            </a:r>
            <a:endParaRPr lang="pl-PL" sz="2800" b="0" strike="noStrike" spc="-1">
              <a:latin typeface="Arial"/>
            </a:endParaRPr>
          </a:p>
        </p:txBody>
      </p:sp>
      <p:pic>
        <p:nvPicPr>
          <p:cNvPr id="803" name="Obraz 802"/>
          <p:cNvPicPr/>
          <p:nvPr/>
        </p:nvPicPr>
        <p:blipFill>
          <a:blip r:embed="rId2"/>
          <a:stretch/>
        </p:blipFill>
        <p:spPr>
          <a:xfrm>
            <a:off x="3240000" y="2340000"/>
            <a:ext cx="6299280" cy="3427200"/>
          </a:xfrm>
          <a:prstGeom prst="rect">
            <a:avLst/>
          </a:prstGeom>
          <a:ln w="0">
            <a:noFill/>
          </a:ln>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4" name="Prostokąt 803"/>
          <p:cNvSpPr/>
          <p:nvPr/>
        </p:nvSpPr>
        <p:spPr>
          <a:xfrm>
            <a:off x="31320" y="6300000"/>
            <a:ext cx="8248320" cy="60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https://iautomatyka.pl/jak-czytac-schematy-elektryczne-i-akpia-zlaczki-1/</a:t>
            </a:r>
            <a:endParaRPr lang="pl-PL" sz="1800" b="0" strike="noStrike" spc="-1">
              <a:latin typeface="Arial"/>
            </a:endParaRPr>
          </a:p>
        </p:txBody>
      </p:sp>
      <p:sp>
        <p:nvSpPr>
          <p:cNvPr id="805" name="Tytuł 1_250"/>
          <p:cNvSpPr/>
          <p:nvPr/>
        </p:nvSpPr>
        <p:spPr>
          <a:xfrm>
            <a:off x="83844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Dokumentacja techniczna</a:t>
            </a:r>
            <a:endParaRPr lang="pl-PL" sz="2800" b="0" strike="noStrike" spc="-1">
              <a:latin typeface="Arial"/>
            </a:endParaRPr>
          </a:p>
        </p:txBody>
      </p:sp>
      <p:pic>
        <p:nvPicPr>
          <p:cNvPr id="806" name="Obraz 805"/>
          <p:cNvPicPr/>
          <p:nvPr/>
        </p:nvPicPr>
        <p:blipFill>
          <a:blip r:embed="rId2"/>
          <a:stretch/>
        </p:blipFill>
        <p:spPr>
          <a:xfrm>
            <a:off x="360000" y="2009520"/>
            <a:ext cx="11229120" cy="3390120"/>
          </a:xfrm>
          <a:prstGeom prst="rect">
            <a:avLst/>
          </a:prstGeom>
          <a:ln w="0">
            <a:noFill/>
          </a:ln>
        </p:spPr>
      </p:pic>
      <p:pic>
        <p:nvPicPr>
          <p:cNvPr id="807" name="Obraz 806"/>
          <p:cNvPicPr/>
          <p:nvPr/>
        </p:nvPicPr>
        <p:blipFill>
          <a:blip r:embed="rId3"/>
          <a:stretch/>
        </p:blipFill>
        <p:spPr>
          <a:xfrm>
            <a:off x="8460000" y="2880000"/>
            <a:ext cx="3593160" cy="2339640"/>
          </a:xfrm>
          <a:prstGeom prst="rect">
            <a:avLst/>
          </a:prstGeom>
          <a:ln w="0">
            <a:noFill/>
          </a:ln>
        </p:spPr>
      </p:pic>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 name="Prostokąt 807"/>
          <p:cNvSpPr/>
          <p:nvPr/>
        </p:nvSpPr>
        <p:spPr>
          <a:xfrm>
            <a:off x="31320" y="6300000"/>
            <a:ext cx="8248320" cy="60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https://iautomatyka.pl/jak-czytac-schematy-elektryczne-i-akpia-zlaczki-1/</a:t>
            </a:r>
            <a:endParaRPr lang="pl-PL" sz="1800" b="0" strike="noStrike" spc="-1">
              <a:latin typeface="Arial"/>
            </a:endParaRPr>
          </a:p>
        </p:txBody>
      </p:sp>
      <p:sp>
        <p:nvSpPr>
          <p:cNvPr id="809" name="Tytuł 1_239"/>
          <p:cNvSpPr/>
          <p:nvPr/>
        </p:nvSpPr>
        <p:spPr>
          <a:xfrm>
            <a:off x="83844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Dokumentacja techniczna</a:t>
            </a:r>
            <a:endParaRPr lang="pl-PL" sz="2800" b="0" strike="noStrike" spc="-1">
              <a:latin typeface="Arial"/>
            </a:endParaRPr>
          </a:p>
        </p:txBody>
      </p:sp>
      <p:pic>
        <p:nvPicPr>
          <p:cNvPr id="810" name="Obraz 809"/>
          <p:cNvPicPr/>
          <p:nvPr/>
        </p:nvPicPr>
        <p:blipFill>
          <a:blip r:embed="rId2"/>
          <a:stretch/>
        </p:blipFill>
        <p:spPr>
          <a:xfrm>
            <a:off x="547920" y="2223360"/>
            <a:ext cx="10611720" cy="2996280"/>
          </a:xfrm>
          <a:prstGeom prst="rect">
            <a:avLst/>
          </a:prstGeom>
          <a:ln w="0">
            <a:noFill/>
          </a:ln>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1" name="Obraz 810"/>
          <p:cNvPicPr/>
          <p:nvPr/>
        </p:nvPicPr>
        <p:blipFill>
          <a:blip r:embed="rId2"/>
          <a:stretch/>
        </p:blipFill>
        <p:spPr>
          <a:xfrm>
            <a:off x="4024080" y="2520000"/>
            <a:ext cx="4435560" cy="3066840"/>
          </a:xfrm>
          <a:prstGeom prst="rect">
            <a:avLst/>
          </a:prstGeom>
          <a:ln w="0">
            <a:noFill/>
          </a:ln>
        </p:spPr>
      </p:pic>
      <p:sp>
        <p:nvSpPr>
          <p:cNvPr id="812" name="Prostokąt 811"/>
          <p:cNvSpPr/>
          <p:nvPr/>
        </p:nvSpPr>
        <p:spPr>
          <a:xfrm>
            <a:off x="31320" y="6300000"/>
            <a:ext cx="8248320" cy="60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https://iautomatyka.pl/jak-czytac-schematy-elektryczne-i-akpia-zlaczki-1/</a:t>
            </a:r>
            <a:endParaRPr lang="pl-PL" sz="1800" b="0" strike="noStrike" spc="-1">
              <a:latin typeface="Arial"/>
            </a:endParaRPr>
          </a:p>
        </p:txBody>
      </p:sp>
      <p:sp>
        <p:nvSpPr>
          <p:cNvPr id="813" name="Tytuł 1_249"/>
          <p:cNvSpPr/>
          <p:nvPr/>
        </p:nvSpPr>
        <p:spPr>
          <a:xfrm>
            <a:off x="83844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Dokumentacja techniczna</a:t>
            </a:r>
            <a:endParaRPr lang="pl-PL" sz="2800" b="0" strike="noStrike" spc="-1">
              <a:latin typeface="Arial"/>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4" name="Obraz 813"/>
          <p:cNvPicPr/>
          <p:nvPr/>
        </p:nvPicPr>
        <p:blipFill>
          <a:blip r:embed="rId2"/>
          <a:stretch/>
        </p:blipFill>
        <p:spPr>
          <a:xfrm>
            <a:off x="1440000" y="2340000"/>
            <a:ext cx="9749880" cy="3286800"/>
          </a:xfrm>
          <a:prstGeom prst="rect">
            <a:avLst/>
          </a:prstGeom>
          <a:ln w="0">
            <a:noFill/>
          </a:ln>
        </p:spPr>
      </p:pic>
      <p:sp>
        <p:nvSpPr>
          <p:cNvPr id="815" name="Tytuł 1_254"/>
          <p:cNvSpPr/>
          <p:nvPr/>
        </p:nvSpPr>
        <p:spPr>
          <a:xfrm>
            <a:off x="83844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Dokumentacja techniczna</a:t>
            </a:r>
            <a:endParaRPr lang="pl-PL" sz="2800" b="0" strike="noStrike" spc="-1">
              <a:latin typeface="Arial"/>
            </a:endParaRPr>
          </a:p>
        </p:txBody>
      </p:sp>
      <p:sp>
        <p:nvSpPr>
          <p:cNvPr id="816" name="Prostokąt 815"/>
          <p:cNvSpPr/>
          <p:nvPr/>
        </p:nvSpPr>
        <p:spPr>
          <a:xfrm>
            <a:off x="31680" y="6300000"/>
            <a:ext cx="8248320" cy="60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https://iautomatyka.pl/jak-czytac-schematy-elektryczne-i-akpia-zlaczki-1/</a:t>
            </a:r>
            <a:endParaRPr lang="pl-PL" sz="1800" b="0" strike="noStrike" spc="-1">
              <a:latin typeface="Arial"/>
            </a:endParaRPr>
          </a:p>
        </p:txBody>
      </p:sp>
      <p:pic>
        <p:nvPicPr>
          <p:cNvPr id="817" name="Obraz 816"/>
          <p:cNvPicPr/>
          <p:nvPr/>
        </p:nvPicPr>
        <p:blipFill>
          <a:blip r:embed="rId3"/>
          <a:stretch/>
        </p:blipFill>
        <p:spPr>
          <a:xfrm>
            <a:off x="8820000" y="3532680"/>
            <a:ext cx="2879640" cy="2046960"/>
          </a:xfrm>
          <a:prstGeom prst="rect">
            <a:avLst/>
          </a:prstGeom>
          <a:ln w="0">
            <a:noFill/>
          </a:ln>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8" name="Tytuł 1_255"/>
          <p:cNvSpPr/>
          <p:nvPr/>
        </p:nvSpPr>
        <p:spPr>
          <a:xfrm>
            <a:off x="83844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Dokumentacja techniczna</a:t>
            </a:r>
            <a:endParaRPr lang="pl-PL" sz="2800" b="0" strike="noStrike" spc="-1">
              <a:latin typeface="Arial"/>
            </a:endParaRPr>
          </a:p>
        </p:txBody>
      </p:sp>
      <p:sp>
        <p:nvSpPr>
          <p:cNvPr id="819" name="Prostokąt 818"/>
          <p:cNvSpPr/>
          <p:nvPr/>
        </p:nvSpPr>
        <p:spPr>
          <a:xfrm>
            <a:off x="31680" y="6300000"/>
            <a:ext cx="8248320" cy="60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https://iautomatyka.pl/jak-czytac-schematy-elektryczne-i-akpia-zlaczki-1/</a:t>
            </a:r>
            <a:endParaRPr lang="pl-PL" sz="1800" b="0" strike="noStrike" spc="-1">
              <a:latin typeface="Arial"/>
            </a:endParaRPr>
          </a:p>
        </p:txBody>
      </p:sp>
      <p:pic>
        <p:nvPicPr>
          <p:cNvPr id="820" name="Obraz 819"/>
          <p:cNvPicPr/>
          <p:nvPr/>
        </p:nvPicPr>
        <p:blipFill>
          <a:blip r:embed="rId2"/>
          <a:stretch/>
        </p:blipFill>
        <p:spPr>
          <a:xfrm>
            <a:off x="2099520" y="2636280"/>
            <a:ext cx="7800120" cy="3123360"/>
          </a:xfrm>
          <a:prstGeom prst="rect">
            <a:avLst/>
          </a:prstGeom>
          <a:ln w="0">
            <a:noFill/>
          </a:ln>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1" name="Tytuł 1_256"/>
          <p:cNvSpPr/>
          <p:nvPr/>
        </p:nvSpPr>
        <p:spPr>
          <a:xfrm>
            <a:off x="83844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Dokumentacja techniczna</a:t>
            </a:r>
            <a:endParaRPr lang="pl-PL" sz="2800" b="0" strike="noStrike" spc="-1">
              <a:latin typeface="Arial"/>
            </a:endParaRPr>
          </a:p>
        </p:txBody>
      </p:sp>
      <p:sp>
        <p:nvSpPr>
          <p:cNvPr id="822" name="Prostokąt 821"/>
          <p:cNvSpPr/>
          <p:nvPr/>
        </p:nvSpPr>
        <p:spPr>
          <a:xfrm>
            <a:off x="31680" y="6300000"/>
            <a:ext cx="8248320" cy="60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https://iautomatyka.pl/jak-czytac-schematy-elektryczne-i-akpia-zlaczki-1/</a:t>
            </a:r>
            <a:endParaRPr lang="pl-PL" sz="1800" b="0" strike="noStrike" spc="-1">
              <a:latin typeface="Arial"/>
            </a:endParaRPr>
          </a:p>
        </p:txBody>
      </p:sp>
      <p:pic>
        <p:nvPicPr>
          <p:cNvPr id="823" name="Obraz 822"/>
          <p:cNvPicPr/>
          <p:nvPr/>
        </p:nvPicPr>
        <p:blipFill>
          <a:blip r:embed="rId2"/>
          <a:stretch/>
        </p:blipFill>
        <p:spPr>
          <a:xfrm>
            <a:off x="3262320" y="1769040"/>
            <a:ext cx="5917320" cy="4890600"/>
          </a:xfrm>
          <a:prstGeom prst="rect">
            <a:avLst/>
          </a:prstGeom>
          <a:ln w="0">
            <a:noFill/>
          </a:ln>
        </p:spPr>
      </p:pic>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4" name="Prostokąt 823"/>
          <p:cNvSpPr/>
          <p:nvPr/>
        </p:nvSpPr>
        <p:spPr>
          <a:xfrm>
            <a:off x="0" y="6480000"/>
            <a:ext cx="7259400" cy="34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latin typeface="Arial"/>
              </a:rPr>
              <a:t>https://www.controlbyte.pl/blog/jak-czytac-schematy-elektryczne/</a:t>
            </a:r>
            <a:endParaRPr lang="pl-PL" sz="1800" b="0" strike="noStrike" spc="-1">
              <a:latin typeface="Arial"/>
            </a:endParaRPr>
          </a:p>
        </p:txBody>
      </p:sp>
      <p:pic>
        <p:nvPicPr>
          <p:cNvPr id="825" name="Obraz 824"/>
          <p:cNvPicPr/>
          <p:nvPr/>
        </p:nvPicPr>
        <p:blipFill>
          <a:blip r:embed="rId2"/>
          <a:stretch/>
        </p:blipFill>
        <p:spPr>
          <a:xfrm>
            <a:off x="2504160" y="2280960"/>
            <a:ext cx="6495480" cy="4018680"/>
          </a:xfrm>
          <a:prstGeom prst="rect">
            <a:avLst/>
          </a:prstGeom>
          <a:ln w="0">
            <a:noFill/>
          </a:ln>
        </p:spPr>
      </p:pic>
      <p:sp>
        <p:nvSpPr>
          <p:cNvPr id="826" name="Tytuł 1_257"/>
          <p:cNvSpPr/>
          <p:nvPr/>
        </p:nvSpPr>
        <p:spPr>
          <a:xfrm>
            <a:off x="83844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Dokumentacja techniczna</a:t>
            </a:r>
            <a:endParaRPr lang="pl-PL" sz="2800" b="0" strike="noStrike" spc="-1">
              <a:latin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Prostokąt 136"/>
          <p:cNvSpPr/>
          <p:nvPr/>
        </p:nvSpPr>
        <p:spPr>
          <a:xfrm>
            <a:off x="720000" y="2287440"/>
            <a:ext cx="5578920" cy="3928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Obwody wtórne muszą spełniać wymagania</a:t>
            </a:r>
            <a:r>
              <a:rPr lang="pl-PL" sz="1800" b="0" strike="noStrike" spc="-1">
                <a:solidFill>
                  <a:srgbClr val="000000"/>
                </a:solidFill>
                <a:latin typeface="Arial"/>
                <a:ea typeface="DejaVu Sans"/>
              </a:rPr>
              <a:t>:</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bezpieczeństwa obsługi</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selektywności i niezawodności</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odporności na zakłócenia</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poprawnej izolacji i oznaczeń przewodów</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Błędy w obwodach wtórnych mogą prowadzić do nieprawidłowej pracy zabezpieczeń.</a:t>
            </a:r>
            <a:endParaRPr lang="pl-PL" sz="1800" b="0" strike="noStrike" spc="-1">
              <a:latin typeface="Arial"/>
            </a:endParaRPr>
          </a:p>
        </p:txBody>
      </p:sp>
      <p:sp>
        <p:nvSpPr>
          <p:cNvPr id="138" name="Tytuł 1_85"/>
          <p:cNvSpPr/>
          <p:nvPr/>
        </p:nvSpPr>
        <p:spPr>
          <a:xfrm>
            <a:off x="838440" y="101196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139" name="Prostokąt 138"/>
          <p:cNvSpPr/>
          <p:nvPr/>
        </p:nvSpPr>
        <p:spPr>
          <a:xfrm>
            <a:off x="0" y="6135480"/>
            <a:ext cx="815976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https://www.urzadzeniadlaenergetyki.pl/ </a:t>
            </a:r>
            <a:endParaRPr lang="pl-PL" sz="1800" b="0" strike="noStrike" spc="-1">
              <a:latin typeface="Arial"/>
            </a:endParaRPr>
          </a:p>
        </p:txBody>
      </p:sp>
      <p:pic>
        <p:nvPicPr>
          <p:cNvPr id="140" name="Obraz 139"/>
          <p:cNvPicPr/>
          <p:nvPr/>
        </p:nvPicPr>
        <p:blipFill>
          <a:blip r:embed="rId2"/>
          <a:stretch/>
        </p:blipFill>
        <p:spPr>
          <a:xfrm>
            <a:off x="6417360" y="2160000"/>
            <a:ext cx="4741200" cy="3778560"/>
          </a:xfrm>
          <a:prstGeom prst="rect">
            <a:avLst/>
          </a:prstGeom>
          <a:ln w="0">
            <a:noFill/>
          </a:ln>
        </p:spPr>
      </p:pic>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7" name="Prostokąt 826"/>
          <p:cNvSpPr/>
          <p:nvPr/>
        </p:nvSpPr>
        <p:spPr>
          <a:xfrm>
            <a:off x="0" y="6480000"/>
            <a:ext cx="7259400" cy="34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latin typeface="Arial"/>
              </a:rPr>
              <a:t>https://www.controlbyte.pl/blog/jak-czytac-schematy-elektryczne/</a:t>
            </a:r>
            <a:endParaRPr lang="pl-PL" sz="1800" b="0" strike="noStrike" spc="-1">
              <a:latin typeface="Arial"/>
            </a:endParaRPr>
          </a:p>
        </p:txBody>
      </p:sp>
      <p:sp>
        <p:nvSpPr>
          <p:cNvPr id="828" name="Tytuł 1_261"/>
          <p:cNvSpPr/>
          <p:nvPr/>
        </p:nvSpPr>
        <p:spPr>
          <a:xfrm>
            <a:off x="83844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Dokumentacja techniczna</a:t>
            </a:r>
            <a:endParaRPr lang="pl-PL" sz="2800" b="0" strike="noStrike" spc="-1">
              <a:latin typeface="Arial"/>
            </a:endParaRPr>
          </a:p>
        </p:txBody>
      </p:sp>
      <p:pic>
        <p:nvPicPr>
          <p:cNvPr id="829" name="Obraz 828"/>
          <p:cNvPicPr/>
          <p:nvPr/>
        </p:nvPicPr>
        <p:blipFill>
          <a:blip r:embed="rId2"/>
          <a:stretch/>
        </p:blipFill>
        <p:spPr>
          <a:xfrm>
            <a:off x="3871800" y="1800000"/>
            <a:ext cx="4227840" cy="4499640"/>
          </a:xfrm>
          <a:prstGeom prst="rect">
            <a:avLst/>
          </a:prstGeom>
          <a:ln w="0">
            <a:noFill/>
          </a:ln>
        </p:spPr>
      </p:pic>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0" name="Prostokąt 829"/>
          <p:cNvSpPr/>
          <p:nvPr/>
        </p:nvSpPr>
        <p:spPr>
          <a:xfrm>
            <a:off x="0" y="6480000"/>
            <a:ext cx="7259400" cy="34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latin typeface="Arial"/>
              </a:rPr>
              <a:t>https://www.controlbyte.pl/blog/jak-czytac-schematy-elektryczne/</a:t>
            </a:r>
            <a:endParaRPr lang="pl-PL" sz="1800" b="0" strike="noStrike" spc="-1">
              <a:latin typeface="Arial"/>
            </a:endParaRPr>
          </a:p>
        </p:txBody>
      </p:sp>
      <p:sp>
        <p:nvSpPr>
          <p:cNvPr id="831" name="Tytuł 1_262"/>
          <p:cNvSpPr/>
          <p:nvPr/>
        </p:nvSpPr>
        <p:spPr>
          <a:xfrm>
            <a:off x="83844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Dokumentacja techniczna</a:t>
            </a:r>
            <a:endParaRPr lang="pl-PL" sz="2800" b="0" strike="noStrike" spc="-1">
              <a:latin typeface="Arial"/>
            </a:endParaRPr>
          </a:p>
        </p:txBody>
      </p:sp>
      <p:pic>
        <p:nvPicPr>
          <p:cNvPr id="832" name="Obraz 831"/>
          <p:cNvPicPr/>
          <p:nvPr/>
        </p:nvPicPr>
        <p:blipFill>
          <a:blip r:embed="rId2"/>
          <a:stretch/>
        </p:blipFill>
        <p:spPr>
          <a:xfrm>
            <a:off x="3960000" y="1800000"/>
            <a:ext cx="3779640" cy="4381200"/>
          </a:xfrm>
          <a:prstGeom prst="rect">
            <a:avLst/>
          </a:prstGeom>
          <a:ln w="0">
            <a:noFill/>
          </a:ln>
        </p:spPr>
      </p:pic>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3" name="Prostokąt 832"/>
          <p:cNvSpPr/>
          <p:nvPr/>
        </p:nvSpPr>
        <p:spPr>
          <a:xfrm>
            <a:off x="0" y="6480000"/>
            <a:ext cx="7259400" cy="34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latin typeface="Arial"/>
              </a:rPr>
              <a:t>https://www.controlbyte.pl/blog/jak-czytac-schematy-elektryczne/</a:t>
            </a:r>
            <a:endParaRPr lang="pl-PL" sz="1800" b="0" strike="noStrike" spc="-1">
              <a:latin typeface="Arial"/>
            </a:endParaRPr>
          </a:p>
        </p:txBody>
      </p:sp>
      <p:sp>
        <p:nvSpPr>
          <p:cNvPr id="834" name="Tytuł 1_263"/>
          <p:cNvSpPr/>
          <p:nvPr/>
        </p:nvSpPr>
        <p:spPr>
          <a:xfrm>
            <a:off x="83844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Dokumentacja techniczna</a:t>
            </a:r>
            <a:endParaRPr lang="pl-PL" sz="2800" b="0" strike="noStrike" spc="-1">
              <a:latin typeface="Arial"/>
            </a:endParaRPr>
          </a:p>
        </p:txBody>
      </p:sp>
      <p:pic>
        <p:nvPicPr>
          <p:cNvPr id="835" name="Obraz 834"/>
          <p:cNvPicPr/>
          <p:nvPr/>
        </p:nvPicPr>
        <p:blipFill>
          <a:blip r:embed="rId2"/>
          <a:stretch/>
        </p:blipFill>
        <p:spPr>
          <a:xfrm>
            <a:off x="3960000" y="1819080"/>
            <a:ext cx="3768480" cy="4480560"/>
          </a:xfrm>
          <a:prstGeom prst="rect">
            <a:avLst/>
          </a:prstGeom>
          <a:ln w="0">
            <a:noFill/>
          </a:ln>
        </p:spPr>
      </p:pic>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6" name="Prostokąt 835"/>
          <p:cNvSpPr/>
          <p:nvPr/>
        </p:nvSpPr>
        <p:spPr>
          <a:xfrm>
            <a:off x="0" y="6480000"/>
            <a:ext cx="7259400" cy="34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latin typeface="Arial"/>
              </a:rPr>
              <a:t>https://www.controlbyte.pl/blog/jak-czytac-schematy-elektryczne/</a:t>
            </a:r>
            <a:endParaRPr lang="pl-PL" sz="1800" b="0" strike="noStrike" spc="-1">
              <a:latin typeface="Arial"/>
            </a:endParaRPr>
          </a:p>
        </p:txBody>
      </p:sp>
      <p:sp>
        <p:nvSpPr>
          <p:cNvPr id="837" name="Tytuł 1_264"/>
          <p:cNvSpPr/>
          <p:nvPr/>
        </p:nvSpPr>
        <p:spPr>
          <a:xfrm>
            <a:off x="83844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Dokumentacja techniczna</a:t>
            </a:r>
            <a:endParaRPr lang="pl-PL" sz="2800" b="0" strike="noStrike" spc="-1">
              <a:latin typeface="Arial"/>
            </a:endParaRPr>
          </a:p>
        </p:txBody>
      </p:sp>
      <p:pic>
        <p:nvPicPr>
          <p:cNvPr id="838" name="Obraz 837"/>
          <p:cNvPicPr/>
          <p:nvPr/>
        </p:nvPicPr>
        <p:blipFill>
          <a:blip r:embed="rId2"/>
          <a:stretch/>
        </p:blipFill>
        <p:spPr>
          <a:xfrm>
            <a:off x="3600000" y="1800000"/>
            <a:ext cx="4340160" cy="4620600"/>
          </a:xfrm>
          <a:prstGeom prst="rect">
            <a:avLst/>
          </a:prstGeom>
          <a:ln w="0">
            <a:noFill/>
          </a:ln>
        </p:spPr>
      </p:pic>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 name="Prostokąt 838"/>
          <p:cNvSpPr/>
          <p:nvPr/>
        </p:nvSpPr>
        <p:spPr>
          <a:xfrm>
            <a:off x="0" y="6480000"/>
            <a:ext cx="7259400" cy="34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latin typeface="Arial"/>
              </a:rPr>
              <a:t>https://www.controlbyte.pl/blog/jak-czytac-schematy-elektryczne/</a:t>
            </a:r>
            <a:endParaRPr lang="pl-PL" sz="1800" b="0" strike="noStrike" spc="-1">
              <a:latin typeface="Arial"/>
            </a:endParaRPr>
          </a:p>
        </p:txBody>
      </p:sp>
      <p:sp>
        <p:nvSpPr>
          <p:cNvPr id="840" name="Tytuł 1_265"/>
          <p:cNvSpPr/>
          <p:nvPr/>
        </p:nvSpPr>
        <p:spPr>
          <a:xfrm>
            <a:off x="83844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Dokumentacja techniczna</a:t>
            </a:r>
            <a:endParaRPr lang="pl-PL" sz="2800" b="0" strike="noStrike" spc="-1">
              <a:latin typeface="Arial"/>
            </a:endParaRPr>
          </a:p>
        </p:txBody>
      </p:sp>
      <p:pic>
        <p:nvPicPr>
          <p:cNvPr id="841" name="Obraz 840"/>
          <p:cNvPicPr/>
          <p:nvPr/>
        </p:nvPicPr>
        <p:blipFill>
          <a:blip r:embed="rId2"/>
          <a:stretch/>
        </p:blipFill>
        <p:spPr>
          <a:xfrm>
            <a:off x="3060000" y="2135160"/>
            <a:ext cx="5866560" cy="3504600"/>
          </a:xfrm>
          <a:prstGeom prst="rect">
            <a:avLst/>
          </a:prstGeom>
          <a:ln w="0">
            <a:noFill/>
          </a:ln>
        </p:spPr>
      </p:pic>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2" name="Prostokąt 841"/>
          <p:cNvSpPr/>
          <p:nvPr/>
        </p:nvSpPr>
        <p:spPr>
          <a:xfrm>
            <a:off x="0" y="6480000"/>
            <a:ext cx="7259400" cy="34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latin typeface="Arial"/>
              </a:rPr>
              <a:t>https://www.controlbyte.pl/blog/jak-czytac-schematy-elektryczne/</a:t>
            </a:r>
            <a:endParaRPr lang="pl-PL" sz="1800" b="0" strike="noStrike" spc="-1">
              <a:latin typeface="Arial"/>
            </a:endParaRPr>
          </a:p>
        </p:txBody>
      </p:sp>
      <p:sp>
        <p:nvSpPr>
          <p:cNvPr id="843" name="Tytuł 1_266"/>
          <p:cNvSpPr/>
          <p:nvPr/>
        </p:nvSpPr>
        <p:spPr>
          <a:xfrm>
            <a:off x="83844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Dokumentacja techniczna</a:t>
            </a:r>
            <a:endParaRPr lang="pl-PL" sz="2800" b="0" strike="noStrike" spc="-1">
              <a:latin typeface="Arial"/>
            </a:endParaRPr>
          </a:p>
        </p:txBody>
      </p:sp>
      <p:pic>
        <p:nvPicPr>
          <p:cNvPr id="844" name="Obraz 843"/>
          <p:cNvPicPr/>
          <p:nvPr/>
        </p:nvPicPr>
        <p:blipFill>
          <a:blip r:embed="rId2"/>
          <a:stretch/>
        </p:blipFill>
        <p:spPr>
          <a:xfrm>
            <a:off x="7200000" y="337320"/>
            <a:ext cx="4679640" cy="6105960"/>
          </a:xfrm>
          <a:prstGeom prst="rect">
            <a:avLst/>
          </a:prstGeom>
          <a:ln w="0">
            <a:noFill/>
          </a:ln>
        </p:spPr>
      </p:pic>
      <p:pic>
        <p:nvPicPr>
          <p:cNvPr id="845" name="Obraz 844"/>
          <p:cNvPicPr/>
          <p:nvPr/>
        </p:nvPicPr>
        <p:blipFill>
          <a:blip r:embed="rId3"/>
          <a:stretch/>
        </p:blipFill>
        <p:spPr>
          <a:xfrm>
            <a:off x="2160000" y="2160000"/>
            <a:ext cx="3638880" cy="4038120"/>
          </a:xfrm>
          <a:prstGeom prst="rect">
            <a:avLst/>
          </a:prstGeom>
          <a:ln w="0">
            <a:noFill/>
          </a:ln>
        </p:spPr>
      </p:pic>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6" name="Prostokąt 845"/>
          <p:cNvSpPr/>
          <p:nvPr/>
        </p:nvSpPr>
        <p:spPr>
          <a:xfrm>
            <a:off x="0" y="6480000"/>
            <a:ext cx="7259400" cy="34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latin typeface="Arial"/>
              </a:rPr>
              <a:t>https://www.controlbyte.pl/blog/jak-czytac-schematy-elektryczne/</a:t>
            </a:r>
            <a:endParaRPr lang="pl-PL" sz="1800" b="0" strike="noStrike" spc="-1">
              <a:latin typeface="Arial"/>
            </a:endParaRPr>
          </a:p>
        </p:txBody>
      </p:sp>
      <p:sp>
        <p:nvSpPr>
          <p:cNvPr id="847" name="Tytuł 1_267"/>
          <p:cNvSpPr/>
          <p:nvPr/>
        </p:nvSpPr>
        <p:spPr>
          <a:xfrm>
            <a:off x="83844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Dokumentacja techniczna</a:t>
            </a:r>
            <a:endParaRPr lang="pl-PL" sz="2800" b="0" strike="noStrike" spc="-1">
              <a:latin typeface="Arial"/>
            </a:endParaRPr>
          </a:p>
        </p:txBody>
      </p:sp>
      <p:pic>
        <p:nvPicPr>
          <p:cNvPr id="848" name="Obraz 847"/>
          <p:cNvPicPr/>
          <p:nvPr/>
        </p:nvPicPr>
        <p:blipFill>
          <a:blip r:embed="rId2"/>
          <a:stretch/>
        </p:blipFill>
        <p:spPr>
          <a:xfrm>
            <a:off x="3029040" y="2340000"/>
            <a:ext cx="5790600" cy="3247200"/>
          </a:xfrm>
          <a:prstGeom prst="rect">
            <a:avLst/>
          </a:prstGeom>
          <a:ln w="0">
            <a:noFill/>
          </a:ln>
        </p:spPr>
      </p:pic>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 name="Tytuł 1_268"/>
          <p:cNvSpPr/>
          <p:nvPr/>
        </p:nvSpPr>
        <p:spPr>
          <a:xfrm>
            <a:off x="83844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Dokumentacja techniczna</a:t>
            </a:r>
            <a:endParaRPr lang="pl-PL" sz="2800" b="0" strike="noStrike" spc="-1">
              <a:latin typeface="Arial"/>
            </a:endParaRPr>
          </a:p>
        </p:txBody>
      </p:sp>
      <p:pic>
        <p:nvPicPr>
          <p:cNvPr id="850" name="Obraz 849"/>
          <p:cNvPicPr/>
          <p:nvPr/>
        </p:nvPicPr>
        <p:blipFill>
          <a:blip r:embed="rId2"/>
          <a:stretch/>
        </p:blipFill>
        <p:spPr>
          <a:xfrm>
            <a:off x="540000" y="1800000"/>
            <a:ext cx="3350520" cy="4499640"/>
          </a:xfrm>
          <a:prstGeom prst="rect">
            <a:avLst/>
          </a:prstGeom>
          <a:ln w="0">
            <a:noFill/>
          </a:ln>
        </p:spPr>
      </p:pic>
      <p:sp>
        <p:nvSpPr>
          <p:cNvPr id="851" name="Prostokąt 850"/>
          <p:cNvSpPr/>
          <p:nvPr/>
        </p:nvSpPr>
        <p:spPr>
          <a:xfrm>
            <a:off x="32040" y="6237720"/>
            <a:ext cx="8248320" cy="60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https://iautomatyka.pl/jak-czytac-schematy-elektryczne-i-akpia-zlaczki-1/</a:t>
            </a:r>
            <a:endParaRPr lang="pl-PL" sz="1800" b="0" strike="noStrike" spc="-1">
              <a:latin typeface="Arial"/>
            </a:endParaRPr>
          </a:p>
        </p:txBody>
      </p:sp>
      <p:pic>
        <p:nvPicPr>
          <p:cNvPr id="852" name="Obraz 851"/>
          <p:cNvPicPr/>
          <p:nvPr/>
        </p:nvPicPr>
        <p:blipFill>
          <a:blip r:embed="rId3"/>
          <a:stretch/>
        </p:blipFill>
        <p:spPr>
          <a:xfrm>
            <a:off x="4358880" y="1800000"/>
            <a:ext cx="2660760" cy="4579920"/>
          </a:xfrm>
          <a:prstGeom prst="rect">
            <a:avLst/>
          </a:prstGeom>
          <a:ln w="0">
            <a:noFill/>
          </a:ln>
        </p:spPr>
      </p:pic>
      <p:pic>
        <p:nvPicPr>
          <p:cNvPr id="853" name="Obraz 852"/>
          <p:cNvPicPr/>
          <p:nvPr/>
        </p:nvPicPr>
        <p:blipFill>
          <a:blip r:embed="rId4"/>
          <a:stretch/>
        </p:blipFill>
        <p:spPr>
          <a:xfrm>
            <a:off x="7740000" y="237600"/>
            <a:ext cx="4139640" cy="6242040"/>
          </a:xfrm>
          <a:prstGeom prst="rect">
            <a:avLst/>
          </a:prstGeom>
          <a:ln w="0">
            <a:noFill/>
          </a:ln>
        </p:spPr>
      </p:pic>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4" name="Tytuł 1_269"/>
          <p:cNvSpPr/>
          <p:nvPr/>
        </p:nvSpPr>
        <p:spPr>
          <a:xfrm>
            <a:off x="83880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Dokumentacja techniczna</a:t>
            </a:r>
            <a:endParaRPr lang="pl-PL" sz="2800" b="0" strike="noStrike" spc="-1">
              <a:latin typeface="Arial"/>
            </a:endParaRPr>
          </a:p>
        </p:txBody>
      </p:sp>
      <p:sp>
        <p:nvSpPr>
          <p:cNvPr id="855" name="Prostokąt 854"/>
          <p:cNvSpPr/>
          <p:nvPr/>
        </p:nvSpPr>
        <p:spPr>
          <a:xfrm>
            <a:off x="32400" y="6300000"/>
            <a:ext cx="8248320" cy="60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https://iautomatyka.pl/jak-czytac-schematy-elektryczne-i-akpia-zlaczki-1/</a:t>
            </a:r>
            <a:endParaRPr lang="pl-PL" sz="1800" b="0" strike="noStrike" spc="-1">
              <a:latin typeface="Arial"/>
            </a:endParaRPr>
          </a:p>
        </p:txBody>
      </p:sp>
      <p:pic>
        <p:nvPicPr>
          <p:cNvPr id="856" name="Obraz 855"/>
          <p:cNvPicPr/>
          <p:nvPr/>
        </p:nvPicPr>
        <p:blipFill>
          <a:blip r:embed="rId2"/>
          <a:stretch/>
        </p:blipFill>
        <p:spPr>
          <a:xfrm>
            <a:off x="396360" y="1837440"/>
            <a:ext cx="2843280" cy="4558680"/>
          </a:xfrm>
          <a:prstGeom prst="rect">
            <a:avLst/>
          </a:prstGeom>
          <a:ln w="0">
            <a:noFill/>
          </a:ln>
        </p:spPr>
      </p:pic>
      <p:pic>
        <p:nvPicPr>
          <p:cNvPr id="857" name="Obraz 856"/>
          <p:cNvPicPr/>
          <p:nvPr/>
        </p:nvPicPr>
        <p:blipFill>
          <a:blip r:embed="rId3"/>
          <a:stretch/>
        </p:blipFill>
        <p:spPr>
          <a:xfrm>
            <a:off x="3960000" y="1800000"/>
            <a:ext cx="2847960" cy="4556160"/>
          </a:xfrm>
          <a:prstGeom prst="rect">
            <a:avLst/>
          </a:prstGeom>
          <a:ln w="0">
            <a:noFill/>
          </a:ln>
        </p:spPr>
      </p:pic>
      <p:pic>
        <p:nvPicPr>
          <p:cNvPr id="858" name="Obraz 857"/>
          <p:cNvPicPr/>
          <p:nvPr/>
        </p:nvPicPr>
        <p:blipFill>
          <a:blip r:embed="rId4"/>
          <a:stretch/>
        </p:blipFill>
        <p:spPr>
          <a:xfrm>
            <a:off x="7649280" y="676080"/>
            <a:ext cx="3690360" cy="5803560"/>
          </a:xfrm>
          <a:prstGeom prst="rect">
            <a:avLst/>
          </a:prstGeom>
          <a:ln w="0">
            <a:noFill/>
          </a:ln>
        </p:spPr>
      </p:pic>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9" name="Tytuł 1_270"/>
          <p:cNvSpPr/>
          <p:nvPr/>
        </p:nvSpPr>
        <p:spPr>
          <a:xfrm>
            <a:off x="83880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Dokumentacja techniczna</a:t>
            </a:r>
            <a:endParaRPr lang="pl-PL" sz="2800" b="0" strike="noStrike" spc="-1">
              <a:latin typeface="Arial"/>
            </a:endParaRPr>
          </a:p>
        </p:txBody>
      </p:sp>
      <p:sp>
        <p:nvSpPr>
          <p:cNvPr id="860" name="Prostokąt 859"/>
          <p:cNvSpPr/>
          <p:nvPr/>
        </p:nvSpPr>
        <p:spPr>
          <a:xfrm>
            <a:off x="32400" y="6300000"/>
            <a:ext cx="8248320" cy="60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https://iautomatyka.pl/jak-czytac-schematy-elektryczne-i-akpia-zlaczki-1/</a:t>
            </a:r>
            <a:endParaRPr lang="pl-PL" sz="1800" b="0" strike="noStrike" spc="-1">
              <a:latin typeface="Arial"/>
            </a:endParaRPr>
          </a:p>
        </p:txBody>
      </p:sp>
      <p:pic>
        <p:nvPicPr>
          <p:cNvPr id="861" name="Obraz 860"/>
          <p:cNvPicPr/>
          <p:nvPr/>
        </p:nvPicPr>
        <p:blipFill>
          <a:blip r:embed="rId2"/>
          <a:stretch/>
        </p:blipFill>
        <p:spPr>
          <a:xfrm>
            <a:off x="180000" y="1800000"/>
            <a:ext cx="2782800" cy="4679640"/>
          </a:xfrm>
          <a:prstGeom prst="rect">
            <a:avLst/>
          </a:prstGeom>
          <a:ln w="0">
            <a:noFill/>
          </a:ln>
        </p:spPr>
      </p:pic>
      <p:pic>
        <p:nvPicPr>
          <p:cNvPr id="862" name="Obraz 861"/>
          <p:cNvPicPr/>
          <p:nvPr/>
        </p:nvPicPr>
        <p:blipFill>
          <a:blip r:embed="rId3"/>
          <a:stretch/>
        </p:blipFill>
        <p:spPr>
          <a:xfrm>
            <a:off x="3240000" y="1919880"/>
            <a:ext cx="3532320" cy="4379760"/>
          </a:xfrm>
          <a:prstGeom prst="rect">
            <a:avLst/>
          </a:prstGeom>
          <a:ln w="0">
            <a:noFill/>
          </a:ln>
        </p:spPr>
      </p:pic>
      <p:pic>
        <p:nvPicPr>
          <p:cNvPr id="863" name="Obraz 862"/>
          <p:cNvPicPr/>
          <p:nvPr/>
        </p:nvPicPr>
        <p:blipFill>
          <a:blip r:embed="rId4"/>
          <a:stretch/>
        </p:blipFill>
        <p:spPr>
          <a:xfrm>
            <a:off x="6955920" y="2880000"/>
            <a:ext cx="4923720" cy="2180520"/>
          </a:xfrm>
          <a:prstGeom prst="rect">
            <a:avLst/>
          </a:prstGeom>
          <a:ln w="0">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Tytuł 1_86"/>
          <p:cNvSpPr/>
          <p:nvPr/>
        </p:nvSpPr>
        <p:spPr>
          <a:xfrm>
            <a:off x="838800" y="1137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142" name="Prostokąt 141"/>
          <p:cNvSpPr/>
          <p:nvPr/>
        </p:nvSpPr>
        <p:spPr>
          <a:xfrm>
            <a:off x="360" y="6261120"/>
            <a:ext cx="815976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https://www.urzadzeniadlaenergetyki.pl/ </a:t>
            </a:r>
            <a:endParaRPr lang="pl-PL" sz="1800" b="0" strike="noStrike" spc="-1">
              <a:latin typeface="Arial"/>
            </a:endParaRPr>
          </a:p>
        </p:txBody>
      </p:sp>
      <p:sp>
        <p:nvSpPr>
          <p:cNvPr id="143" name="Prostokąt 142"/>
          <p:cNvSpPr/>
          <p:nvPr/>
        </p:nvSpPr>
        <p:spPr>
          <a:xfrm>
            <a:off x="298440" y="2700000"/>
            <a:ext cx="10140480" cy="3160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Najczęstsze problemy w obwodach wtórnych</a:t>
            </a:r>
            <a:r>
              <a:rPr lang="pl-PL" sz="1800" b="0" strike="noStrike" spc="-1">
                <a:solidFill>
                  <a:srgbClr val="000000"/>
                </a:solidFill>
                <a:latin typeface="Arial"/>
                <a:ea typeface="DejaVu Sans"/>
              </a:rPr>
              <a:t>:</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przerwy w obwodach przekładników prądowych</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błędne połączenia i oznaczenia</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uszkodzenia izolacji przewodów</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zakłócenia elektromagnetyczne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Właściwa eksploatacja i przeglądy minimalizują ryzyko awarii.</a:t>
            </a:r>
            <a:endParaRPr lang="pl-PL" sz="1800" b="0" strike="noStrike" spc="-1">
              <a:latin typeface="Arial"/>
            </a:endParaRPr>
          </a:p>
        </p:txBody>
      </p:sp>
      <p:pic>
        <p:nvPicPr>
          <p:cNvPr id="144" name="Obraz 143"/>
          <p:cNvPicPr/>
          <p:nvPr/>
        </p:nvPicPr>
        <p:blipFill>
          <a:blip r:embed="rId2"/>
          <a:stretch/>
        </p:blipFill>
        <p:spPr>
          <a:xfrm>
            <a:off x="7200000" y="2216520"/>
            <a:ext cx="4323600" cy="4252680"/>
          </a:xfrm>
          <a:prstGeom prst="rect">
            <a:avLst/>
          </a:prstGeom>
          <a:ln w="0">
            <a:noFill/>
          </a:ln>
        </p:spPr>
      </p:pic>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4" name="Tytuł 1_271"/>
          <p:cNvSpPr/>
          <p:nvPr/>
        </p:nvSpPr>
        <p:spPr>
          <a:xfrm>
            <a:off x="83880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Dokumentacja techniczna</a:t>
            </a:r>
            <a:endParaRPr lang="pl-PL" sz="2800" b="0" strike="noStrike" spc="-1">
              <a:latin typeface="Arial"/>
            </a:endParaRPr>
          </a:p>
        </p:txBody>
      </p:sp>
      <p:sp>
        <p:nvSpPr>
          <p:cNvPr id="865" name="Prostokąt 864"/>
          <p:cNvSpPr/>
          <p:nvPr/>
        </p:nvSpPr>
        <p:spPr>
          <a:xfrm>
            <a:off x="32400" y="6300000"/>
            <a:ext cx="8248320" cy="60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https://iautomatyka.pl/jak-czytac-schematy-elektryczne-i-akpia-zlaczki-1/</a:t>
            </a:r>
            <a:endParaRPr lang="pl-PL" sz="1800" b="0" strike="noStrike" spc="-1">
              <a:latin typeface="Arial"/>
            </a:endParaRPr>
          </a:p>
        </p:txBody>
      </p:sp>
      <p:pic>
        <p:nvPicPr>
          <p:cNvPr id="866" name="Obraz 865"/>
          <p:cNvPicPr/>
          <p:nvPr/>
        </p:nvPicPr>
        <p:blipFill>
          <a:blip r:embed="rId2"/>
          <a:stretch/>
        </p:blipFill>
        <p:spPr>
          <a:xfrm>
            <a:off x="2520000" y="1800000"/>
            <a:ext cx="7051680" cy="4729320"/>
          </a:xfrm>
          <a:prstGeom prst="rect">
            <a:avLst/>
          </a:prstGeom>
          <a:ln w="0">
            <a:noFill/>
          </a:ln>
        </p:spPr>
      </p:pic>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7" name="Tytuł 1_272"/>
          <p:cNvSpPr/>
          <p:nvPr/>
        </p:nvSpPr>
        <p:spPr>
          <a:xfrm>
            <a:off x="83880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Dokumentacja techniczna</a:t>
            </a:r>
            <a:endParaRPr lang="pl-PL" sz="2800" b="0" strike="noStrike" spc="-1">
              <a:latin typeface="Arial"/>
            </a:endParaRPr>
          </a:p>
        </p:txBody>
      </p:sp>
      <p:sp>
        <p:nvSpPr>
          <p:cNvPr id="868" name="Prostokąt 867"/>
          <p:cNvSpPr/>
          <p:nvPr/>
        </p:nvSpPr>
        <p:spPr>
          <a:xfrm>
            <a:off x="32400" y="6300000"/>
            <a:ext cx="8248320" cy="60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https://iautomatyka.pl/jak-czytac-schematy-elektryczne-i-akpia-zlaczki-1/</a:t>
            </a:r>
            <a:endParaRPr lang="pl-PL" sz="1800" b="0" strike="noStrike" spc="-1">
              <a:latin typeface="Arial"/>
            </a:endParaRPr>
          </a:p>
        </p:txBody>
      </p:sp>
      <p:pic>
        <p:nvPicPr>
          <p:cNvPr id="869" name="Obraz 868"/>
          <p:cNvPicPr/>
          <p:nvPr/>
        </p:nvPicPr>
        <p:blipFill>
          <a:blip r:embed="rId2"/>
          <a:stretch/>
        </p:blipFill>
        <p:spPr>
          <a:xfrm>
            <a:off x="2700000" y="1969560"/>
            <a:ext cx="6839640" cy="4564440"/>
          </a:xfrm>
          <a:prstGeom prst="rect">
            <a:avLst/>
          </a:prstGeom>
          <a:ln w="0">
            <a:noFill/>
          </a:ln>
        </p:spPr>
      </p:pic>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 name="Obraz 869"/>
          <p:cNvPicPr/>
          <p:nvPr/>
        </p:nvPicPr>
        <p:blipFill>
          <a:blip r:embed="rId2"/>
          <a:stretch/>
        </p:blipFill>
        <p:spPr>
          <a:xfrm>
            <a:off x="2838600" y="2070000"/>
            <a:ext cx="6341040" cy="4229640"/>
          </a:xfrm>
          <a:prstGeom prst="rect">
            <a:avLst/>
          </a:prstGeom>
          <a:ln w="0">
            <a:noFill/>
          </a:ln>
        </p:spPr>
      </p:pic>
      <p:sp>
        <p:nvSpPr>
          <p:cNvPr id="871" name="Tytuł 1_273"/>
          <p:cNvSpPr/>
          <p:nvPr/>
        </p:nvSpPr>
        <p:spPr>
          <a:xfrm>
            <a:off x="83880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Dokumentacja techniczna</a:t>
            </a:r>
            <a:endParaRPr lang="pl-PL" sz="2800" b="0" strike="noStrike" spc="-1">
              <a:latin typeface="Arial"/>
            </a:endParaRPr>
          </a:p>
        </p:txBody>
      </p:sp>
      <p:sp>
        <p:nvSpPr>
          <p:cNvPr id="872" name="Prostokąt 871"/>
          <p:cNvSpPr/>
          <p:nvPr/>
        </p:nvSpPr>
        <p:spPr>
          <a:xfrm>
            <a:off x="32400" y="6300000"/>
            <a:ext cx="8248320" cy="60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https://iautomatyka.pl/jak-czytac-schematy-elektryczne-i-akpia-zlaczki-1/</a:t>
            </a:r>
            <a:endParaRPr lang="pl-PL" sz="1800" b="0" strike="noStrike" spc="-1">
              <a:latin typeface="Arial"/>
            </a:endParaRP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3" name="Tytuł 1_274"/>
          <p:cNvSpPr/>
          <p:nvPr/>
        </p:nvSpPr>
        <p:spPr>
          <a:xfrm>
            <a:off x="83880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Dokumentacja techniczna</a:t>
            </a:r>
            <a:endParaRPr lang="pl-PL" sz="2800" b="0" strike="noStrike" spc="-1">
              <a:latin typeface="Arial"/>
            </a:endParaRPr>
          </a:p>
        </p:txBody>
      </p:sp>
      <p:sp>
        <p:nvSpPr>
          <p:cNvPr id="874" name="Prostokąt 873"/>
          <p:cNvSpPr/>
          <p:nvPr/>
        </p:nvSpPr>
        <p:spPr>
          <a:xfrm>
            <a:off x="32400" y="6300000"/>
            <a:ext cx="8248320" cy="60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https://iautomatyka.pl/jak-czytac-schematy-elektryczne-i-akpia-zlaczki-1/</a:t>
            </a:r>
            <a:endParaRPr lang="pl-PL" sz="1800" b="0" strike="noStrike" spc="-1">
              <a:latin typeface="Arial"/>
            </a:endParaRPr>
          </a:p>
        </p:txBody>
      </p:sp>
      <p:pic>
        <p:nvPicPr>
          <p:cNvPr id="875" name="Obraz 874"/>
          <p:cNvPicPr/>
          <p:nvPr/>
        </p:nvPicPr>
        <p:blipFill>
          <a:blip r:embed="rId2"/>
          <a:stretch/>
        </p:blipFill>
        <p:spPr>
          <a:xfrm>
            <a:off x="2880000" y="2073960"/>
            <a:ext cx="6331680" cy="4225680"/>
          </a:xfrm>
          <a:prstGeom prst="rect">
            <a:avLst/>
          </a:prstGeom>
          <a:ln w="0">
            <a:noFill/>
          </a:ln>
        </p:spPr>
      </p:pic>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6" name="Tytuł 1_275"/>
          <p:cNvSpPr/>
          <p:nvPr/>
        </p:nvSpPr>
        <p:spPr>
          <a:xfrm>
            <a:off x="83880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Dokumentacja techniczna</a:t>
            </a:r>
            <a:endParaRPr lang="pl-PL" sz="2800" b="0" strike="noStrike" spc="-1">
              <a:latin typeface="Arial"/>
            </a:endParaRPr>
          </a:p>
        </p:txBody>
      </p:sp>
      <p:sp>
        <p:nvSpPr>
          <p:cNvPr id="877" name="Prostokąt 876"/>
          <p:cNvSpPr/>
          <p:nvPr/>
        </p:nvSpPr>
        <p:spPr>
          <a:xfrm>
            <a:off x="32400" y="6300000"/>
            <a:ext cx="8248320" cy="60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https://iautomatyka.pl/jak-czytac-schematy-elektryczne-i-akpia-zlaczki-1/</a:t>
            </a:r>
            <a:endParaRPr lang="pl-PL" sz="1800" b="0" strike="noStrike" spc="-1">
              <a:latin typeface="Arial"/>
            </a:endParaRPr>
          </a:p>
        </p:txBody>
      </p:sp>
      <p:pic>
        <p:nvPicPr>
          <p:cNvPr id="878" name="Obraz 877"/>
          <p:cNvPicPr/>
          <p:nvPr/>
        </p:nvPicPr>
        <p:blipFill>
          <a:blip r:embed="rId2"/>
          <a:stretch/>
        </p:blipFill>
        <p:spPr>
          <a:xfrm>
            <a:off x="2468880" y="1878480"/>
            <a:ext cx="6890760" cy="4601160"/>
          </a:xfrm>
          <a:prstGeom prst="rect">
            <a:avLst/>
          </a:prstGeom>
          <a:ln w="0">
            <a:noFill/>
          </a:ln>
        </p:spPr>
      </p:pic>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9" name="Tytuł 1_276"/>
          <p:cNvSpPr/>
          <p:nvPr/>
        </p:nvSpPr>
        <p:spPr>
          <a:xfrm>
            <a:off x="83880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Dokumentacja techniczna</a:t>
            </a:r>
            <a:endParaRPr lang="pl-PL" sz="2800" b="0" strike="noStrike" spc="-1">
              <a:latin typeface="Arial"/>
            </a:endParaRPr>
          </a:p>
        </p:txBody>
      </p:sp>
      <p:sp>
        <p:nvSpPr>
          <p:cNvPr id="880" name="Prostokąt 879"/>
          <p:cNvSpPr/>
          <p:nvPr/>
        </p:nvSpPr>
        <p:spPr>
          <a:xfrm>
            <a:off x="32400" y="6300000"/>
            <a:ext cx="8248320" cy="60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https://iautomatyka.pl/jak-czytac-schematy-elektryczne-i-akpia-zlaczki-1/</a:t>
            </a:r>
            <a:endParaRPr lang="pl-PL" sz="1800" b="0" strike="noStrike" spc="-1">
              <a:latin typeface="Arial"/>
            </a:endParaRPr>
          </a:p>
        </p:txBody>
      </p:sp>
      <p:pic>
        <p:nvPicPr>
          <p:cNvPr id="881" name="Obraz 880"/>
          <p:cNvPicPr/>
          <p:nvPr/>
        </p:nvPicPr>
        <p:blipFill>
          <a:blip r:embed="rId2"/>
          <a:stretch/>
        </p:blipFill>
        <p:spPr>
          <a:xfrm>
            <a:off x="2473560" y="1800000"/>
            <a:ext cx="7066080" cy="4723200"/>
          </a:xfrm>
          <a:prstGeom prst="rect">
            <a:avLst/>
          </a:prstGeom>
          <a:ln w="0">
            <a:noFill/>
          </a:ln>
        </p:spPr>
      </p:pic>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2" name="Tytuł 1_277"/>
          <p:cNvSpPr/>
          <p:nvPr/>
        </p:nvSpPr>
        <p:spPr>
          <a:xfrm>
            <a:off x="83880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Dokumentacja techniczna</a:t>
            </a:r>
            <a:endParaRPr lang="pl-PL" sz="2800" b="0" strike="noStrike" spc="-1">
              <a:latin typeface="Arial"/>
            </a:endParaRPr>
          </a:p>
        </p:txBody>
      </p:sp>
      <p:sp>
        <p:nvSpPr>
          <p:cNvPr id="883" name="Prostokąt 882"/>
          <p:cNvSpPr/>
          <p:nvPr/>
        </p:nvSpPr>
        <p:spPr>
          <a:xfrm>
            <a:off x="32400" y="6300000"/>
            <a:ext cx="8248320" cy="60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https://iautomatyka.pl/jak-czytac-schematy-elektryczne-i-akpia-zlaczki-1/</a:t>
            </a:r>
            <a:endParaRPr lang="pl-PL" sz="1800" b="0" strike="noStrike" spc="-1">
              <a:latin typeface="Arial"/>
            </a:endParaRPr>
          </a:p>
        </p:txBody>
      </p:sp>
      <p:pic>
        <p:nvPicPr>
          <p:cNvPr id="884" name="Obraz 883"/>
          <p:cNvPicPr/>
          <p:nvPr/>
        </p:nvPicPr>
        <p:blipFill>
          <a:blip r:embed="rId2"/>
          <a:stretch/>
        </p:blipFill>
        <p:spPr>
          <a:xfrm>
            <a:off x="2303280" y="1779840"/>
            <a:ext cx="6876360" cy="4599000"/>
          </a:xfrm>
          <a:prstGeom prst="rect">
            <a:avLst/>
          </a:prstGeom>
          <a:ln w="0">
            <a:noFill/>
          </a:ln>
        </p:spPr>
      </p:pic>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5" name="Tytuł 1_278"/>
          <p:cNvSpPr/>
          <p:nvPr/>
        </p:nvSpPr>
        <p:spPr>
          <a:xfrm>
            <a:off x="83880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Dokumentacja techniczna</a:t>
            </a:r>
            <a:endParaRPr lang="pl-PL" sz="2800" b="0" strike="noStrike" spc="-1">
              <a:latin typeface="Arial"/>
            </a:endParaRPr>
          </a:p>
        </p:txBody>
      </p:sp>
      <p:sp>
        <p:nvSpPr>
          <p:cNvPr id="886" name="Prostokąt 885"/>
          <p:cNvSpPr/>
          <p:nvPr/>
        </p:nvSpPr>
        <p:spPr>
          <a:xfrm>
            <a:off x="32400" y="6300000"/>
            <a:ext cx="8248320" cy="60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https://iautomatyka.pl/jak-czytac-schematy-elektryczne-i-akpia-zlaczki-1/</a:t>
            </a:r>
            <a:endParaRPr lang="pl-PL" sz="1800" b="0" strike="noStrike" spc="-1">
              <a:latin typeface="Arial"/>
            </a:endParaRPr>
          </a:p>
        </p:txBody>
      </p:sp>
      <p:pic>
        <p:nvPicPr>
          <p:cNvPr id="887" name="Obraz 886"/>
          <p:cNvPicPr/>
          <p:nvPr/>
        </p:nvPicPr>
        <p:blipFill>
          <a:blip r:embed="rId2"/>
          <a:stretch/>
        </p:blipFill>
        <p:spPr>
          <a:xfrm>
            <a:off x="2340000" y="1818720"/>
            <a:ext cx="6710760" cy="4480920"/>
          </a:xfrm>
          <a:prstGeom prst="rect">
            <a:avLst/>
          </a:prstGeom>
          <a:ln w="0">
            <a:noFill/>
          </a:ln>
        </p:spPr>
      </p:pic>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8" name="Tytuł 1_279"/>
          <p:cNvSpPr/>
          <p:nvPr/>
        </p:nvSpPr>
        <p:spPr>
          <a:xfrm>
            <a:off x="83880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Dokumentacja techniczna</a:t>
            </a:r>
            <a:endParaRPr lang="pl-PL" sz="2800" b="0" strike="noStrike" spc="-1">
              <a:latin typeface="Arial"/>
            </a:endParaRPr>
          </a:p>
        </p:txBody>
      </p:sp>
      <p:sp>
        <p:nvSpPr>
          <p:cNvPr id="889" name="Prostokąt 888"/>
          <p:cNvSpPr/>
          <p:nvPr/>
        </p:nvSpPr>
        <p:spPr>
          <a:xfrm>
            <a:off x="32400" y="6300000"/>
            <a:ext cx="8248320" cy="60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https://iautomatyka.pl/jak-czytac-schematy-elektryczne-i-akpia-zlaczki-1/</a:t>
            </a:r>
            <a:endParaRPr lang="pl-PL" sz="1800" b="0" strike="noStrike" spc="-1">
              <a:latin typeface="Arial"/>
            </a:endParaRPr>
          </a:p>
        </p:txBody>
      </p:sp>
      <p:pic>
        <p:nvPicPr>
          <p:cNvPr id="890" name="Obraz 889"/>
          <p:cNvPicPr/>
          <p:nvPr/>
        </p:nvPicPr>
        <p:blipFill>
          <a:blip r:embed="rId2"/>
          <a:stretch/>
        </p:blipFill>
        <p:spPr>
          <a:xfrm>
            <a:off x="2653560" y="1980000"/>
            <a:ext cx="6346080" cy="4235040"/>
          </a:xfrm>
          <a:prstGeom prst="rect">
            <a:avLst/>
          </a:prstGeom>
          <a:ln w="0">
            <a:noFill/>
          </a:ln>
        </p:spPr>
      </p:pic>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1" name="Tytuł 1_280"/>
          <p:cNvSpPr/>
          <p:nvPr/>
        </p:nvSpPr>
        <p:spPr>
          <a:xfrm>
            <a:off x="83880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Dokumentacja techniczna</a:t>
            </a:r>
            <a:endParaRPr lang="pl-PL" sz="2800" b="0" strike="noStrike" spc="-1">
              <a:latin typeface="Arial"/>
            </a:endParaRPr>
          </a:p>
        </p:txBody>
      </p:sp>
      <p:sp>
        <p:nvSpPr>
          <p:cNvPr id="892" name="Prostokąt 891"/>
          <p:cNvSpPr/>
          <p:nvPr/>
        </p:nvSpPr>
        <p:spPr>
          <a:xfrm>
            <a:off x="32400" y="6300000"/>
            <a:ext cx="8248320" cy="60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https://iautomatyka.pl/jak-czytac-schematy-elektryczne-i-akpia-zlaczki-1/</a:t>
            </a:r>
            <a:endParaRPr lang="pl-PL" sz="1800" b="0" strike="noStrike" spc="-1">
              <a:latin typeface="Arial"/>
            </a:endParaRPr>
          </a:p>
        </p:txBody>
      </p:sp>
      <p:pic>
        <p:nvPicPr>
          <p:cNvPr id="893" name="Obraz 892"/>
          <p:cNvPicPr/>
          <p:nvPr/>
        </p:nvPicPr>
        <p:blipFill>
          <a:blip r:embed="rId2"/>
          <a:stretch/>
        </p:blipFill>
        <p:spPr>
          <a:xfrm>
            <a:off x="2833560" y="1800000"/>
            <a:ext cx="6526080" cy="4362480"/>
          </a:xfrm>
          <a:prstGeom prst="rect">
            <a:avLst/>
          </a:prstGeom>
          <a:ln w="0">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Tytuł 1_87"/>
          <p:cNvSpPr/>
          <p:nvPr/>
        </p:nvSpPr>
        <p:spPr>
          <a:xfrm>
            <a:off x="838440" y="70416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146" name="Symbol zastępczy zawartości 2_72"/>
          <p:cNvSpPr/>
          <p:nvPr/>
        </p:nvSpPr>
        <p:spPr>
          <a:xfrm>
            <a:off x="83844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47" name="Tytuł 1_88"/>
          <p:cNvSpPr/>
          <p:nvPr/>
        </p:nvSpPr>
        <p:spPr>
          <a:xfrm>
            <a:off x="838440" y="70416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48" name="Symbol zastępczy zawartości 2_73"/>
          <p:cNvSpPr/>
          <p:nvPr/>
        </p:nvSpPr>
        <p:spPr>
          <a:xfrm>
            <a:off x="83844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49" name="Prostokąt 148"/>
          <p:cNvSpPr/>
          <p:nvPr/>
        </p:nvSpPr>
        <p:spPr>
          <a:xfrm>
            <a:off x="0" y="6480000"/>
            <a:ext cx="815976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a:t>
            </a:r>
            <a:r>
              <a:rPr lang="pl-PL" sz="1800" b="0" u="sng" strike="noStrike" spc="-1">
                <a:solidFill>
                  <a:srgbClr val="467886"/>
                </a:solidFill>
                <a:uFillTx/>
                <a:latin typeface="Arial"/>
                <a:ea typeface="DejaVu Sans"/>
                <a:hlinkClick r:id="rId2"/>
              </a:rPr>
              <a:t>https://www.apator.com</a:t>
            </a:r>
            <a:r>
              <a:rPr lang="pl-PL" sz="1800" b="0" strike="noStrike" spc="-1">
                <a:solidFill>
                  <a:srgbClr val="000000"/>
                </a:solidFill>
                <a:latin typeface="Arial"/>
                <a:ea typeface="DejaVu Sans"/>
              </a:rPr>
              <a:t> </a:t>
            </a:r>
            <a:endParaRPr lang="pl-PL" sz="1800" b="0" strike="noStrike" spc="-1">
              <a:latin typeface="Arial"/>
            </a:endParaRPr>
          </a:p>
        </p:txBody>
      </p:sp>
      <p:sp>
        <p:nvSpPr>
          <p:cNvPr id="150" name="Prostokąt 149"/>
          <p:cNvSpPr/>
          <p:nvPr/>
        </p:nvSpPr>
        <p:spPr>
          <a:xfrm>
            <a:off x="360000" y="2340000"/>
            <a:ext cx="557856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Szafa sterownicza i rozdzielnica – definicje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Szafa sterownicza to prefabrykowana obudowa (metalowa lub z tworzywa), w której montowane są urządzenia i aparaty przeznaczone do realizacji funkcji sterowania, zabezpieczeń, automatyki, sygnalizacji oraz pomiarów w obwodach wtórnych.</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151" name="Obraz 150"/>
          <p:cNvPicPr/>
          <p:nvPr/>
        </p:nvPicPr>
        <p:blipFill>
          <a:blip r:embed="rId3"/>
          <a:stretch/>
        </p:blipFill>
        <p:spPr>
          <a:xfrm>
            <a:off x="5940000" y="2520000"/>
            <a:ext cx="5818680" cy="3342240"/>
          </a:xfrm>
          <a:prstGeom prst="rect">
            <a:avLst/>
          </a:prstGeom>
          <a:ln w="0">
            <a:noFill/>
          </a:ln>
        </p:spPr>
      </p:pic>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4" name="Tytuł 1_281"/>
          <p:cNvSpPr/>
          <p:nvPr/>
        </p:nvSpPr>
        <p:spPr>
          <a:xfrm>
            <a:off x="83880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Dokumentacja techniczna</a:t>
            </a:r>
            <a:endParaRPr lang="pl-PL" sz="2800" b="0" strike="noStrike" spc="-1">
              <a:latin typeface="Arial"/>
            </a:endParaRPr>
          </a:p>
        </p:txBody>
      </p:sp>
      <p:sp>
        <p:nvSpPr>
          <p:cNvPr id="895" name="Prostokąt 894"/>
          <p:cNvSpPr/>
          <p:nvPr/>
        </p:nvSpPr>
        <p:spPr>
          <a:xfrm>
            <a:off x="32400" y="6300000"/>
            <a:ext cx="8248320" cy="60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https://iautomatyka.pl/jak-czytac-schematy-elektryczne-i-akpia-zlaczki-1/</a:t>
            </a:r>
            <a:endParaRPr lang="pl-PL" sz="1800" b="0" strike="noStrike" spc="-1">
              <a:latin typeface="Arial"/>
            </a:endParaRPr>
          </a:p>
        </p:txBody>
      </p:sp>
      <p:pic>
        <p:nvPicPr>
          <p:cNvPr id="896" name="Obraz 895"/>
          <p:cNvPicPr/>
          <p:nvPr/>
        </p:nvPicPr>
        <p:blipFill>
          <a:blip r:embed="rId2"/>
          <a:stretch/>
        </p:blipFill>
        <p:spPr>
          <a:xfrm>
            <a:off x="2212560" y="1800000"/>
            <a:ext cx="7147080" cy="4758840"/>
          </a:xfrm>
          <a:prstGeom prst="rect">
            <a:avLst/>
          </a:prstGeom>
          <a:ln w="0">
            <a:noFill/>
          </a:ln>
        </p:spPr>
      </p:pic>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7" name="Tytuł 1_282"/>
          <p:cNvSpPr/>
          <p:nvPr/>
        </p:nvSpPr>
        <p:spPr>
          <a:xfrm>
            <a:off x="83880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Dokumentacja techniczna</a:t>
            </a:r>
            <a:endParaRPr lang="pl-PL" sz="2800" b="0" strike="noStrike" spc="-1">
              <a:latin typeface="Arial"/>
            </a:endParaRPr>
          </a:p>
        </p:txBody>
      </p:sp>
      <p:sp>
        <p:nvSpPr>
          <p:cNvPr id="898" name="Prostokąt 897"/>
          <p:cNvSpPr/>
          <p:nvPr/>
        </p:nvSpPr>
        <p:spPr>
          <a:xfrm>
            <a:off x="32400" y="6300000"/>
            <a:ext cx="8248320" cy="60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https://iautomatyka.pl/jak-czytac-schematy-elektryczne-i-akpia-zlaczki-1/</a:t>
            </a:r>
            <a:endParaRPr lang="pl-PL" sz="1800" b="0" strike="noStrike" spc="-1">
              <a:latin typeface="Arial"/>
            </a:endParaRPr>
          </a:p>
        </p:txBody>
      </p:sp>
      <p:pic>
        <p:nvPicPr>
          <p:cNvPr id="899" name="Obraz 898"/>
          <p:cNvPicPr/>
          <p:nvPr/>
        </p:nvPicPr>
        <p:blipFill>
          <a:blip r:embed="rId2"/>
          <a:stretch/>
        </p:blipFill>
        <p:spPr>
          <a:xfrm>
            <a:off x="2520000" y="1980000"/>
            <a:ext cx="6511680" cy="4345920"/>
          </a:xfrm>
          <a:prstGeom prst="rect">
            <a:avLst/>
          </a:prstGeom>
          <a:ln w="0">
            <a:noFill/>
          </a:ln>
        </p:spPr>
      </p:pic>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 name="Tytuł 1_283"/>
          <p:cNvSpPr/>
          <p:nvPr/>
        </p:nvSpPr>
        <p:spPr>
          <a:xfrm>
            <a:off x="83880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Dokumentacja techniczna</a:t>
            </a:r>
            <a:endParaRPr lang="pl-PL" sz="2800" b="0" strike="noStrike" spc="-1">
              <a:latin typeface="Arial"/>
            </a:endParaRPr>
          </a:p>
        </p:txBody>
      </p:sp>
      <p:sp>
        <p:nvSpPr>
          <p:cNvPr id="901" name="Prostokąt 900"/>
          <p:cNvSpPr/>
          <p:nvPr/>
        </p:nvSpPr>
        <p:spPr>
          <a:xfrm>
            <a:off x="32400" y="6300000"/>
            <a:ext cx="8248320" cy="60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https://iautomatyka.pl/jak-czytac-schematy-elektryczne-i-akpia-zlaczki-1/</a:t>
            </a:r>
            <a:endParaRPr lang="pl-PL" sz="1800" b="0" strike="noStrike" spc="-1">
              <a:latin typeface="Arial"/>
            </a:endParaRPr>
          </a:p>
        </p:txBody>
      </p:sp>
      <p:pic>
        <p:nvPicPr>
          <p:cNvPr id="902" name="Obraz 901"/>
          <p:cNvPicPr/>
          <p:nvPr/>
        </p:nvPicPr>
        <p:blipFill>
          <a:blip r:embed="rId2"/>
          <a:stretch/>
        </p:blipFill>
        <p:spPr>
          <a:xfrm>
            <a:off x="2340000" y="1898280"/>
            <a:ext cx="6706080" cy="4489920"/>
          </a:xfrm>
          <a:prstGeom prst="rect">
            <a:avLst/>
          </a:prstGeom>
          <a:ln w="0">
            <a:noFill/>
          </a:ln>
        </p:spPr>
      </p:pic>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3" name="Tytuł 1_284"/>
          <p:cNvSpPr/>
          <p:nvPr/>
        </p:nvSpPr>
        <p:spPr>
          <a:xfrm>
            <a:off x="83880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Dokumentacja techniczna</a:t>
            </a:r>
            <a:endParaRPr lang="pl-PL" sz="2800" b="0" strike="noStrike" spc="-1">
              <a:latin typeface="Arial"/>
            </a:endParaRPr>
          </a:p>
        </p:txBody>
      </p:sp>
      <p:sp>
        <p:nvSpPr>
          <p:cNvPr id="904" name="Prostokąt 903"/>
          <p:cNvSpPr/>
          <p:nvPr/>
        </p:nvSpPr>
        <p:spPr>
          <a:xfrm>
            <a:off x="32400" y="6300000"/>
            <a:ext cx="8248320" cy="60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https://iautomatyka.pl/jak-czytac-schematy-elektryczne-i-akpia-zlaczki-1/</a:t>
            </a:r>
            <a:endParaRPr lang="pl-PL" sz="1800" b="0" strike="noStrike" spc="-1">
              <a:latin typeface="Arial"/>
            </a:endParaRPr>
          </a:p>
        </p:txBody>
      </p:sp>
      <p:pic>
        <p:nvPicPr>
          <p:cNvPr id="905" name="Obraz 904"/>
          <p:cNvPicPr/>
          <p:nvPr/>
        </p:nvPicPr>
        <p:blipFill>
          <a:blip r:embed="rId2"/>
          <a:stretch/>
        </p:blipFill>
        <p:spPr>
          <a:xfrm>
            <a:off x="2293560" y="1898280"/>
            <a:ext cx="6706080" cy="4489920"/>
          </a:xfrm>
          <a:prstGeom prst="rect">
            <a:avLst/>
          </a:prstGeom>
          <a:ln w="0">
            <a:noFill/>
          </a:ln>
        </p:spPr>
      </p:pic>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6" name="Tytuł 1_285"/>
          <p:cNvSpPr/>
          <p:nvPr/>
        </p:nvSpPr>
        <p:spPr>
          <a:xfrm>
            <a:off x="83880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Dokumentacja techniczna</a:t>
            </a:r>
            <a:endParaRPr lang="pl-PL" sz="2800" b="0" strike="noStrike" spc="-1">
              <a:latin typeface="Arial"/>
            </a:endParaRPr>
          </a:p>
        </p:txBody>
      </p:sp>
      <p:sp>
        <p:nvSpPr>
          <p:cNvPr id="907" name="Prostokąt 906"/>
          <p:cNvSpPr/>
          <p:nvPr/>
        </p:nvSpPr>
        <p:spPr>
          <a:xfrm>
            <a:off x="32400" y="6300000"/>
            <a:ext cx="8248320" cy="60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https://iautomatyka.pl/jak-czytac-schematy-elektryczne-i-akpia-zlaczki-1/</a:t>
            </a:r>
            <a:endParaRPr lang="pl-PL" sz="1800" b="0" strike="noStrike" spc="-1">
              <a:latin typeface="Arial"/>
            </a:endParaRPr>
          </a:p>
        </p:txBody>
      </p:sp>
      <p:pic>
        <p:nvPicPr>
          <p:cNvPr id="908" name="Obraz 907"/>
          <p:cNvPicPr/>
          <p:nvPr/>
        </p:nvPicPr>
        <p:blipFill>
          <a:blip r:embed="rId2"/>
          <a:stretch/>
        </p:blipFill>
        <p:spPr>
          <a:xfrm>
            <a:off x="2123280" y="1800000"/>
            <a:ext cx="6876360" cy="4576320"/>
          </a:xfrm>
          <a:prstGeom prst="rect">
            <a:avLst/>
          </a:prstGeom>
          <a:ln w="0">
            <a:noFill/>
          </a:ln>
        </p:spPr>
      </p:pic>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9" name="Tytuł 1_286"/>
          <p:cNvSpPr/>
          <p:nvPr/>
        </p:nvSpPr>
        <p:spPr>
          <a:xfrm>
            <a:off x="83880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Dokumentacja techniczna</a:t>
            </a:r>
            <a:endParaRPr lang="pl-PL" sz="2800" b="0" strike="noStrike" spc="-1">
              <a:latin typeface="Arial"/>
            </a:endParaRPr>
          </a:p>
        </p:txBody>
      </p:sp>
      <p:sp>
        <p:nvSpPr>
          <p:cNvPr id="910" name="Prostokąt 909"/>
          <p:cNvSpPr/>
          <p:nvPr/>
        </p:nvSpPr>
        <p:spPr>
          <a:xfrm>
            <a:off x="32400" y="6300000"/>
            <a:ext cx="8248320" cy="60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https://iautomatyka.pl/jak-czytac-schematy-elektryczne-i-akpia-zlaczki-1/</a:t>
            </a:r>
            <a:endParaRPr lang="pl-PL" sz="1800" b="0" strike="noStrike" spc="-1">
              <a:latin typeface="Arial"/>
            </a:endParaRPr>
          </a:p>
        </p:txBody>
      </p:sp>
      <p:pic>
        <p:nvPicPr>
          <p:cNvPr id="911" name="Obraz 910"/>
          <p:cNvPicPr/>
          <p:nvPr/>
        </p:nvPicPr>
        <p:blipFill>
          <a:blip r:embed="rId2"/>
          <a:stretch/>
        </p:blipFill>
        <p:spPr>
          <a:xfrm>
            <a:off x="2123280" y="1800000"/>
            <a:ext cx="6876360" cy="4576320"/>
          </a:xfrm>
          <a:prstGeom prst="rect">
            <a:avLst/>
          </a:prstGeom>
          <a:ln w="0">
            <a:noFill/>
          </a:ln>
        </p:spPr>
      </p:pic>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2" name="Obraz 911"/>
          <p:cNvPicPr/>
          <p:nvPr/>
        </p:nvPicPr>
        <p:blipFill>
          <a:blip r:embed="rId2"/>
          <a:stretch/>
        </p:blipFill>
        <p:spPr>
          <a:xfrm>
            <a:off x="2520000" y="1980000"/>
            <a:ext cx="6706080" cy="4475160"/>
          </a:xfrm>
          <a:prstGeom prst="rect">
            <a:avLst/>
          </a:prstGeom>
          <a:ln w="0">
            <a:noFill/>
          </a:ln>
        </p:spPr>
      </p:pic>
      <p:sp>
        <p:nvSpPr>
          <p:cNvPr id="913" name="Tytuł 1_287"/>
          <p:cNvSpPr/>
          <p:nvPr/>
        </p:nvSpPr>
        <p:spPr>
          <a:xfrm>
            <a:off x="83880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Dokumentacja techniczna</a:t>
            </a:r>
            <a:endParaRPr lang="pl-PL" sz="2800" b="0" strike="noStrike" spc="-1">
              <a:latin typeface="Arial"/>
            </a:endParaRPr>
          </a:p>
        </p:txBody>
      </p:sp>
      <p:sp>
        <p:nvSpPr>
          <p:cNvPr id="914" name="Prostokąt 913"/>
          <p:cNvSpPr/>
          <p:nvPr/>
        </p:nvSpPr>
        <p:spPr>
          <a:xfrm>
            <a:off x="32760" y="6300000"/>
            <a:ext cx="8248320" cy="60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https://iautomatyka.pl/jak-czytac-schematy-elektryczne-i-akpia-zlaczki-1/</a:t>
            </a:r>
            <a:endParaRPr lang="pl-PL" sz="1800" b="0" strike="noStrike" spc="-1">
              <a:latin typeface="Arial"/>
            </a:endParaRP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5" name="Obraz 914"/>
          <p:cNvPicPr/>
          <p:nvPr/>
        </p:nvPicPr>
        <p:blipFill>
          <a:blip r:embed="rId2"/>
          <a:stretch/>
        </p:blipFill>
        <p:spPr>
          <a:xfrm>
            <a:off x="2340000" y="2020680"/>
            <a:ext cx="6545160" cy="4377240"/>
          </a:xfrm>
          <a:prstGeom prst="rect">
            <a:avLst/>
          </a:prstGeom>
          <a:ln w="0">
            <a:noFill/>
          </a:ln>
        </p:spPr>
      </p:pic>
      <p:sp>
        <p:nvSpPr>
          <p:cNvPr id="916" name="Tytuł 1_288"/>
          <p:cNvSpPr/>
          <p:nvPr/>
        </p:nvSpPr>
        <p:spPr>
          <a:xfrm>
            <a:off x="83880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Dokumentacja techniczna</a:t>
            </a:r>
            <a:endParaRPr lang="pl-PL" sz="2800" b="0" strike="noStrike" spc="-1">
              <a:latin typeface="Arial"/>
            </a:endParaRPr>
          </a:p>
        </p:txBody>
      </p:sp>
      <p:sp>
        <p:nvSpPr>
          <p:cNvPr id="917" name="Prostokąt 916"/>
          <p:cNvSpPr/>
          <p:nvPr/>
        </p:nvSpPr>
        <p:spPr>
          <a:xfrm>
            <a:off x="32760" y="6300000"/>
            <a:ext cx="8248320" cy="60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https://iautomatyka.pl/jak-czytac-schematy-elektryczne-i-akpia-zlaczki-1/</a:t>
            </a:r>
            <a:endParaRPr lang="pl-PL" sz="1800" b="0" strike="noStrike" spc="-1">
              <a:latin typeface="Arial"/>
            </a:endParaRP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8" name="Tytuł 1_289"/>
          <p:cNvSpPr/>
          <p:nvPr/>
        </p:nvSpPr>
        <p:spPr>
          <a:xfrm>
            <a:off x="83880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Dokumentacja techniczna</a:t>
            </a:r>
            <a:endParaRPr lang="pl-PL" sz="2800" b="0" strike="noStrike" spc="-1">
              <a:latin typeface="Arial"/>
            </a:endParaRPr>
          </a:p>
        </p:txBody>
      </p:sp>
      <p:pic>
        <p:nvPicPr>
          <p:cNvPr id="919" name="Obraz 918"/>
          <p:cNvPicPr/>
          <p:nvPr/>
        </p:nvPicPr>
        <p:blipFill>
          <a:blip r:embed="rId2"/>
          <a:stretch/>
        </p:blipFill>
        <p:spPr>
          <a:xfrm>
            <a:off x="2298600" y="2142720"/>
            <a:ext cx="6341040" cy="4236120"/>
          </a:xfrm>
          <a:prstGeom prst="rect">
            <a:avLst/>
          </a:prstGeom>
          <a:ln w="0">
            <a:noFill/>
          </a:ln>
        </p:spPr>
      </p:pic>
      <p:sp>
        <p:nvSpPr>
          <p:cNvPr id="920" name="Prostokąt 919"/>
          <p:cNvSpPr/>
          <p:nvPr/>
        </p:nvSpPr>
        <p:spPr>
          <a:xfrm>
            <a:off x="32760" y="6300000"/>
            <a:ext cx="8248320" cy="60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https://iautomatyka.pl/jak-czytac-schematy-elektryczne-i-akpia-zlaczki-1/</a:t>
            </a:r>
            <a:endParaRPr lang="pl-PL" sz="1800" b="0" strike="noStrike" spc="-1">
              <a:latin typeface="Arial"/>
            </a:endParaRP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 name="Tytuł 1_290"/>
          <p:cNvSpPr/>
          <p:nvPr/>
        </p:nvSpPr>
        <p:spPr>
          <a:xfrm>
            <a:off x="83880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Dokumentacja techniczna</a:t>
            </a:r>
            <a:endParaRPr lang="pl-PL" sz="2800" b="0" strike="noStrike" spc="-1">
              <a:latin typeface="Arial"/>
            </a:endParaRPr>
          </a:p>
        </p:txBody>
      </p:sp>
      <p:pic>
        <p:nvPicPr>
          <p:cNvPr id="922" name="Obraz 921"/>
          <p:cNvPicPr/>
          <p:nvPr/>
        </p:nvPicPr>
        <p:blipFill>
          <a:blip r:embed="rId2"/>
          <a:stretch/>
        </p:blipFill>
        <p:spPr>
          <a:xfrm>
            <a:off x="1994400" y="1894680"/>
            <a:ext cx="7005240" cy="4764960"/>
          </a:xfrm>
          <a:prstGeom prst="rect">
            <a:avLst/>
          </a:prstGeom>
          <a:ln w="0">
            <a:noFill/>
          </a:ln>
        </p:spPr>
      </p:pic>
      <p:sp>
        <p:nvSpPr>
          <p:cNvPr id="923" name="Prostokąt 922"/>
          <p:cNvSpPr/>
          <p:nvPr/>
        </p:nvSpPr>
        <p:spPr>
          <a:xfrm>
            <a:off x="32760" y="6300000"/>
            <a:ext cx="8248320" cy="60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https://iautomatyka.pl/jak-czytac-schematy-elektryczne-i-akpia-zlaczki-1/</a:t>
            </a:r>
            <a:endParaRPr lang="pl-PL" sz="1800" b="0" strike="noStrike" spc="-1">
              <a:latin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Tytuł 1_177"/>
          <p:cNvSpPr/>
          <p:nvPr/>
        </p:nvSpPr>
        <p:spPr>
          <a:xfrm>
            <a:off x="838800" y="70416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153" name="Symbol zastępczy zawartości 2_166"/>
          <p:cNvSpPr/>
          <p:nvPr/>
        </p:nvSpPr>
        <p:spPr>
          <a:xfrm>
            <a:off x="83880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54" name="Tytuł 1_178"/>
          <p:cNvSpPr/>
          <p:nvPr/>
        </p:nvSpPr>
        <p:spPr>
          <a:xfrm>
            <a:off x="838800" y="70416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55" name="Symbol zastępczy zawartości 2_167"/>
          <p:cNvSpPr/>
          <p:nvPr/>
        </p:nvSpPr>
        <p:spPr>
          <a:xfrm>
            <a:off x="83880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56" name="Prostokąt 155"/>
          <p:cNvSpPr/>
          <p:nvPr/>
        </p:nvSpPr>
        <p:spPr>
          <a:xfrm>
            <a:off x="360360" y="2340000"/>
            <a:ext cx="557856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Szafa sterownicza i rozdzielnica – definicje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W elektroenergetyce szafa sterownicza zawiera najczęściej:</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przekaźniki zabezpieczeniowe (np. zabezpieczenia odległościowe, nadprądowe),</a:t>
            </a:r>
            <a:endParaRPr lang="pl-PL" sz="1800" b="0" strike="noStrike" spc="-1">
              <a:latin typeface="Arial"/>
            </a:endParaRPr>
          </a:p>
          <a:p>
            <a:pPr>
              <a:lnSpc>
                <a:spcPct val="100000"/>
              </a:lnSpc>
            </a:pPr>
            <a:r>
              <a:rPr lang="pl-PL" sz="1800" b="0" strike="noStrike" spc="-1">
                <a:solidFill>
                  <a:srgbClr val="000000"/>
                </a:solidFill>
                <a:latin typeface="Arial"/>
                <a:ea typeface="DejaVu Sans"/>
              </a:rPr>
              <a:t>- sterowniki PLC,</a:t>
            </a:r>
            <a:endParaRPr lang="pl-PL" sz="1800" b="0" strike="noStrike" spc="-1">
              <a:latin typeface="Arial"/>
            </a:endParaRPr>
          </a:p>
          <a:p>
            <a:pPr>
              <a:lnSpc>
                <a:spcPct val="100000"/>
              </a:lnSpc>
            </a:pPr>
            <a:r>
              <a:rPr lang="pl-PL" sz="1800" b="0" strike="noStrike" spc="-1">
                <a:solidFill>
                  <a:srgbClr val="000000"/>
                </a:solidFill>
                <a:latin typeface="Arial"/>
                <a:ea typeface="DejaVu Sans"/>
              </a:rPr>
              <a:t>- listwy zaciskowe obwodów wtórnych,</a:t>
            </a:r>
            <a:endParaRPr lang="pl-PL" sz="1800" b="0" strike="noStrike" spc="-1">
              <a:latin typeface="Arial"/>
            </a:endParaRPr>
          </a:p>
          <a:p>
            <a:pPr>
              <a:lnSpc>
                <a:spcPct val="100000"/>
              </a:lnSpc>
            </a:pPr>
            <a:r>
              <a:rPr lang="pl-PL" sz="1800" b="0" strike="noStrike" spc="-1">
                <a:solidFill>
                  <a:srgbClr val="000000"/>
                </a:solidFill>
                <a:latin typeface="Arial"/>
                <a:ea typeface="DejaVu Sans"/>
              </a:rPr>
              <a:t>- moduły wejść/wyjść binarnych i analogowych,</a:t>
            </a:r>
            <a:endParaRPr lang="pl-PL" sz="1800" b="0" strike="noStrike" spc="-1">
              <a:latin typeface="Arial"/>
            </a:endParaRPr>
          </a:p>
          <a:p>
            <a:pPr>
              <a:lnSpc>
                <a:spcPct val="100000"/>
              </a:lnSpc>
            </a:pPr>
            <a:r>
              <a:rPr lang="pl-PL" sz="1800" b="0" strike="noStrike" spc="-1">
                <a:solidFill>
                  <a:srgbClr val="000000"/>
                </a:solidFill>
                <a:latin typeface="Arial"/>
                <a:ea typeface="DejaVu Sans"/>
              </a:rPr>
              <a:t>- aparaturę pomocniczą (zasilacze, przekaźniki pomocnicze, moduły komunikacyjne),</a:t>
            </a:r>
            <a:endParaRPr lang="pl-PL" sz="1800" b="0" strike="noStrike" spc="-1">
              <a:latin typeface="Arial"/>
            </a:endParaRPr>
          </a:p>
          <a:p>
            <a:pPr>
              <a:lnSpc>
                <a:spcPct val="100000"/>
              </a:lnSpc>
            </a:pPr>
            <a:r>
              <a:rPr lang="pl-PL" sz="1800" b="0" strike="noStrike" spc="-1">
                <a:solidFill>
                  <a:srgbClr val="000000"/>
                </a:solidFill>
                <a:latin typeface="Arial"/>
                <a:ea typeface="DejaVu Sans"/>
              </a:rPr>
              <a:t>- systemy sygnalizacji i interfejsy operatorskie.</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157" name="Obraz 156"/>
          <p:cNvPicPr/>
          <p:nvPr/>
        </p:nvPicPr>
        <p:blipFill>
          <a:blip r:embed="rId2"/>
          <a:stretch/>
        </p:blipFill>
        <p:spPr>
          <a:xfrm>
            <a:off x="7143840" y="2026080"/>
            <a:ext cx="4190040" cy="4228200"/>
          </a:xfrm>
          <a:prstGeom prst="rect">
            <a:avLst/>
          </a:prstGeom>
          <a:ln w="0">
            <a:noFill/>
          </a:ln>
        </p:spPr>
      </p:pic>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4" name="Prostokąt 923"/>
          <p:cNvSpPr/>
          <p:nvPr/>
        </p:nvSpPr>
        <p:spPr>
          <a:xfrm>
            <a:off x="556560" y="1260000"/>
            <a:ext cx="8983080" cy="5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BHP przy pracy z urządzeniami elektrycznymi</a:t>
            </a:r>
            <a:endParaRPr lang="pl-PL" sz="2800" b="0" strike="noStrike" spc="-1">
              <a:latin typeface="Arial"/>
            </a:endParaRPr>
          </a:p>
        </p:txBody>
      </p:sp>
      <p:pic>
        <p:nvPicPr>
          <p:cNvPr id="925" name="Obraz 924"/>
          <p:cNvPicPr/>
          <p:nvPr/>
        </p:nvPicPr>
        <p:blipFill>
          <a:blip r:embed="rId2"/>
          <a:stretch/>
        </p:blipFill>
        <p:spPr>
          <a:xfrm>
            <a:off x="2934000" y="2415240"/>
            <a:ext cx="5885640" cy="3704400"/>
          </a:xfrm>
          <a:prstGeom prst="rect">
            <a:avLst/>
          </a:prstGeom>
          <a:ln w="0">
            <a:noFill/>
          </a:ln>
        </p:spPr>
      </p:pic>
      <p:sp>
        <p:nvSpPr>
          <p:cNvPr id="926" name="Prostokąt 925"/>
          <p:cNvSpPr/>
          <p:nvPr/>
        </p:nvSpPr>
        <p:spPr>
          <a:xfrm>
            <a:off x="32760" y="6300000"/>
            <a:ext cx="8248320" cy="60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https://elektrykapradnietyka.com/</a:t>
            </a:r>
            <a:endParaRPr lang="pl-PL" sz="1800" b="0" strike="noStrike" spc="-1">
              <a:latin typeface="Arial"/>
            </a:endParaRP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7" name="Tytuł 1_10"/>
          <p:cNvSpPr/>
          <p:nvPr/>
        </p:nvSpPr>
        <p:spPr>
          <a:xfrm>
            <a:off x="838440" y="57924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sp>
        <p:nvSpPr>
          <p:cNvPr id="928" name="Prostokąt 927"/>
          <p:cNvSpPr/>
          <p:nvPr/>
        </p:nvSpPr>
        <p:spPr>
          <a:xfrm>
            <a:off x="0" y="6120360"/>
            <a:ext cx="1188000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https://www.gov.pl/web/kppsp-tczew/zasady-postepowania-na-wypadek-pozaru</a:t>
            </a:r>
            <a:endParaRPr lang="pl-PL" sz="1800" b="0" strike="noStrike" spc="-1">
              <a:latin typeface="Arial"/>
            </a:endParaRPr>
          </a:p>
        </p:txBody>
      </p:sp>
      <p:sp>
        <p:nvSpPr>
          <p:cNvPr id="929" name="Prostokąt 928"/>
          <p:cNvSpPr/>
          <p:nvPr/>
        </p:nvSpPr>
        <p:spPr>
          <a:xfrm>
            <a:off x="0" y="6511680"/>
            <a:ext cx="1206000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https://www.youtube.com/watch?v=ji_yLxw6-lk&amp;t=2s</a:t>
            </a:r>
            <a:endParaRPr lang="pl-PL" sz="1800" b="0" strike="noStrike" spc="-1">
              <a:latin typeface="Arial"/>
            </a:endParaRPr>
          </a:p>
        </p:txBody>
      </p:sp>
      <p:sp>
        <p:nvSpPr>
          <p:cNvPr id="930" name="Prostokąt 929"/>
          <p:cNvSpPr/>
          <p:nvPr/>
        </p:nvSpPr>
        <p:spPr>
          <a:xfrm>
            <a:off x="720000" y="1807200"/>
            <a:ext cx="11221560" cy="1110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W przypadku powstania pożaru wszyscy zobowiązani są podjąć działania w celu jego likwidacji</a:t>
            </a:r>
            <a:r>
              <a:rPr lang="pl-PL" sz="1800" b="0" strike="noStrike" spc="-1">
                <a:solidFill>
                  <a:srgbClr val="000000"/>
                </a:solidFill>
                <a:latin typeface="Arial"/>
                <a:ea typeface="DejaVu Sans"/>
              </a:rPr>
              <a:t>:</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zaalarmować niezwłocznie, przy użyciu wszystkich dostępnych środków osoby będące w strefie zagrożenia,</a:t>
            </a:r>
            <a:endParaRPr lang="pl-PL" sz="1800" b="0" strike="noStrike" spc="-1">
              <a:latin typeface="Arial"/>
            </a:endParaRPr>
          </a:p>
          <a:p>
            <a:pPr>
              <a:lnSpc>
                <a:spcPct val="100000"/>
              </a:lnSpc>
            </a:pPr>
            <a:r>
              <a:rPr lang="pl-PL" sz="1800" b="0" strike="noStrike" spc="-1">
                <a:solidFill>
                  <a:srgbClr val="000000"/>
                </a:solidFill>
                <a:latin typeface="Arial"/>
                <a:ea typeface="DejaVu Sans"/>
              </a:rPr>
              <a:t>- wezwać straż pożarną.</a:t>
            </a:r>
            <a:endParaRPr lang="pl-PL" sz="1800" b="0" strike="noStrike" spc="-1">
              <a:latin typeface="Arial"/>
            </a:endParaRPr>
          </a:p>
        </p:txBody>
      </p:sp>
      <p:pic>
        <p:nvPicPr>
          <p:cNvPr id="931" name="Obraz 930"/>
          <p:cNvPicPr/>
          <p:nvPr/>
        </p:nvPicPr>
        <p:blipFill>
          <a:blip r:embed="rId2"/>
          <a:stretch/>
        </p:blipFill>
        <p:spPr>
          <a:xfrm>
            <a:off x="3420000" y="2880000"/>
            <a:ext cx="4597560" cy="3199320"/>
          </a:xfrm>
          <a:prstGeom prst="rect">
            <a:avLst/>
          </a:prstGeom>
          <a:ln w="0">
            <a:noFill/>
          </a:ln>
        </p:spPr>
      </p:pic>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2" name="Tytuł 1_9"/>
          <p:cNvSpPr/>
          <p:nvPr/>
        </p:nvSpPr>
        <p:spPr>
          <a:xfrm>
            <a:off x="838440" y="57888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sp>
        <p:nvSpPr>
          <p:cNvPr id="933" name="Prostokąt 932"/>
          <p:cNvSpPr/>
          <p:nvPr/>
        </p:nvSpPr>
        <p:spPr>
          <a:xfrm>
            <a:off x="0" y="6120000"/>
            <a:ext cx="1170000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https://www.gov.pl/web/kppsp-tczew/zasady-postepowania-na-wypadek-pozaru</a:t>
            </a:r>
            <a:endParaRPr lang="pl-PL" sz="1800" b="0" strike="noStrike" spc="-1">
              <a:latin typeface="Arial"/>
            </a:endParaRPr>
          </a:p>
        </p:txBody>
      </p:sp>
      <p:sp>
        <p:nvSpPr>
          <p:cNvPr id="934" name="Prostokąt 933"/>
          <p:cNvSpPr/>
          <p:nvPr/>
        </p:nvSpPr>
        <p:spPr>
          <a:xfrm>
            <a:off x="0" y="6511320"/>
            <a:ext cx="1188000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https://www.youtube.com/watch?v=ji_yLxw6-lk&amp;t=2s</a:t>
            </a:r>
            <a:endParaRPr lang="pl-PL" sz="1800" b="0" strike="noStrike" spc="-1">
              <a:latin typeface="Arial"/>
            </a:endParaRPr>
          </a:p>
        </p:txBody>
      </p:sp>
      <p:pic>
        <p:nvPicPr>
          <p:cNvPr id="935" name="Obraz 934"/>
          <p:cNvPicPr/>
          <p:nvPr/>
        </p:nvPicPr>
        <p:blipFill>
          <a:blip r:embed="rId2"/>
          <a:stretch/>
        </p:blipFill>
        <p:spPr>
          <a:xfrm>
            <a:off x="720000" y="1903680"/>
            <a:ext cx="6177960" cy="3502800"/>
          </a:xfrm>
          <a:prstGeom prst="rect">
            <a:avLst/>
          </a:prstGeom>
          <a:ln w="0">
            <a:noFill/>
          </a:ln>
        </p:spPr>
      </p:pic>
      <p:sp>
        <p:nvSpPr>
          <p:cNvPr id="936" name="Prostokąt 935"/>
          <p:cNvSpPr/>
          <p:nvPr/>
        </p:nvSpPr>
        <p:spPr>
          <a:xfrm>
            <a:off x="1080000" y="5410080"/>
            <a:ext cx="10616400" cy="4087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GDY TYLKO ZAUWAŻYSZ POŻAR WEZWIJ POMOC</a:t>
            </a:r>
            <a:endParaRPr lang="pl-PL" sz="2800" b="0" strike="noStrike" spc="-1">
              <a:latin typeface="Arial"/>
            </a:endParaRPr>
          </a:p>
        </p:txBody>
      </p:sp>
      <p:pic>
        <p:nvPicPr>
          <p:cNvPr id="937" name="Obraz 936"/>
          <p:cNvPicPr/>
          <p:nvPr/>
        </p:nvPicPr>
        <p:blipFill>
          <a:blip r:embed="rId3"/>
          <a:stretch/>
        </p:blipFill>
        <p:spPr>
          <a:xfrm>
            <a:off x="7920000" y="1903680"/>
            <a:ext cx="3069720" cy="3492720"/>
          </a:xfrm>
          <a:prstGeom prst="rect">
            <a:avLst/>
          </a:prstGeom>
          <a:ln w="0">
            <a:noFill/>
          </a:ln>
        </p:spPr>
      </p:pic>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8" name="Tytuł 1_11"/>
          <p:cNvSpPr/>
          <p:nvPr/>
        </p:nvSpPr>
        <p:spPr>
          <a:xfrm>
            <a:off x="838440" y="57924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sp>
        <p:nvSpPr>
          <p:cNvPr id="939" name="Prostokąt 938"/>
          <p:cNvSpPr/>
          <p:nvPr/>
        </p:nvSpPr>
        <p:spPr>
          <a:xfrm>
            <a:off x="0" y="6120360"/>
            <a:ext cx="1116000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https://www.gov.pl/web/kppsp-tczew/zasady-postepowania-na-wypadek-pozaru</a:t>
            </a:r>
            <a:endParaRPr lang="pl-PL" sz="1800" b="0" strike="noStrike" spc="-1">
              <a:latin typeface="Arial"/>
            </a:endParaRPr>
          </a:p>
        </p:txBody>
      </p:sp>
      <p:sp>
        <p:nvSpPr>
          <p:cNvPr id="940" name="Prostokąt 939"/>
          <p:cNvSpPr/>
          <p:nvPr/>
        </p:nvSpPr>
        <p:spPr>
          <a:xfrm>
            <a:off x="0" y="6511680"/>
            <a:ext cx="1278000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https://www.youtube.com/watch?v=ji_yLxw6-lk&amp;t=2s</a:t>
            </a:r>
            <a:endParaRPr lang="pl-PL" sz="1800" b="0" strike="noStrike" spc="-1">
              <a:latin typeface="Arial"/>
            </a:endParaRPr>
          </a:p>
        </p:txBody>
      </p:sp>
      <p:sp>
        <p:nvSpPr>
          <p:cNvPr id="941" name="Prostokąt 940"/>
          <p:cNvSpPr/>
          <p:nvPr/>
        </p:nvSpPr>
        <p:spPr>
          <a:xfrm>
            <a:off x="360000" y="2314080"/>
            <a:ext cx="6116400" cy="315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 Telefoniczne alarmowanie należy wykonać w następujący sposób: </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Po wybraniu numeru alarmowego straży pożarnej 998 i zgłoszeniu się dyżurnego spokojnie i wyraznie podaje się:</a:t>
            </a:r>
            <a:endParaRPr lang="pl-PL" sz="1800" b="0" strike="noStrike" spc="-1">
              <a:latin typeface="Arial"/>
            </a:endParaRPr>
          </a:p>
          <a:p>
            <a:pPr>
              <a:lnSpc>
                <a:spcPct val="100000"/>
              </a:lnSpc>
            </a:pPr>
            <a:r>
              <a:rPr lang="pl-PL" sz="1800" b="0" strike="noStrike" spc="-1">
                <a:solidFill>
                  <a:srgbClr val="000000"/>
                </a:solidFill>
                <a:latin typeface="Arial"/>
                <a:ea typeface="DejaVu Sans"/>
              </a:rPr>
              <a:t>-swoje imię i nazwisko, numer telefonu, z którego nadawana jest informacja o zdarzeniu,</a:t>
            </a:r>
            <a:endParaRPr lang="pl-PL" sz="1800" b="0" strike="noStrike" spc="-1">
              <a:latin typeface="Arial"/>
            </a:endParaRPr>
          </a:p>
          <a:p>
            <a:pPr>
              <a:lnSpc>
                <a:spcPct val="100000"/>
              </a:lnSpc>
            </a:pPr>
            <a:r>
              <a:rPr lang="pl-PL" sz="1800" b="0" strike="noStrike" spc="-1">
                <a:solidFill>
                  <a:srgbClr val="000000"/>
                </a:solidFill>
                <a:latin typeface="Arial"/>
                <a:ea typeface="DejaVu Sans"/>
              </a:rPr>
              <a:t>- adres i nazwę obiektu,</a:t>
            </a:r>
            <a:endParaRPr lang="pl-PL" sz="1800" b="0" strike="noStrike" spc="-1">
              <a:latin typeface="Arial"/>
            </a:endParaRPr>
          </a:p>
          <a:p>
            <a:pPr>
              <a:lnSpc>
                <a:spcPct val="100000"/>
              </a:lnSpc>
            </a:pPr>
            <a:r>
              <a:rPr lang="pl-PL" sz="1800" b="0" strike="noStrike" spc="-1">
                <a:solidFill>
                  <a:srgbClr val="000000"/>
                </a:solidFill>
                <a:latin typeface="Arial"/>
                <a:ea typeface="DejaVu Sans"/>
              </a:rPr>
              <a:t>- co się pali, na którym piętrze,</a:t>
            </a:r>
            <a:endParaRPr lang="pl-PL" sz="1800" b="0" strike="noStrike" spc="-1">
              <a:latin typeface="Arial"/>
            </a:endParaRPr>
          </a:p>
          <a:p>
            <a:pPr>
              <a:lnSpc>
                <a:spcPct val="100000"/>
              </a:lnSpc>
            </a:pPr>
            <a:r>
              <a:rPr lang="pl-PL" sz="1800" b="0" strike="noStrike" spc="-1">
                <a:solidFill>
                  <a:srgbClr val="000000"/>
                </a:solidFill>
                <a:latin typeface="Arial"/>
                <a:ea typeface="DejaVu Sans"/>
              </a:rPr>
              <a:t>- czy jest zagrożenie dla życia i zdrowia ludzkiego.</a:t>
            </a:r>
            <a:endParaRPr lang="pl-PL" sz="1800" b="0" strike="noStrike" spc="-1">
              <a:latin typeface="Arial"/>
            </a:endParaRPr>
          </a:p>
          <a:p>
            <a:pPr>
              <a:lnSpc>
                <a:spcPct val="100000"/>
              </a:lnSpc>
            </a:pPr>
            <a:r>
              <a:rPr lang="pl-PL" sz="1800" b="0" strike="noStrike" spc="-1">
                <a:solidFill>
                  <a:srgbClr val="000000"/>
                </a:solidFill>
                <a:latin typeface="Arial"/>
                <a:ea typeface="DejaVu Sans"/>
              </a:rPr>
              <a:t>- po podaniu informacji nie odkładać słuchawki do chwili potwierdzenia przyjęcia zgłoszenia.</a:t>
            </a:r>
            <a:endParaRPr lang="pl-PL" sz="1800" b="0" strike="noStrike" spc="-1">
              <a:latin typeface="Arial"/>
            </a:endParaRPr>
          </a:p>
        </p:txBody>
      </p:sp>
      <p:pic>
        <p:nvPicPr>
          <p:cNvPr id="942" name="Obraz 941"/>
          <p:cNvPicPr/>
          <p:nvPr/>
        </p:nvPicPr>
        <p:blipFill>
          <a:blip r:embed="rId2"/>
          <a:stretch/>
        </p:blipFill>
        <p:spPr>
          <a:xfrm>
            <a:off x="7920360" y="1903680"/>
            <a:ext cx="3069720" cy="3492720"/>
          </a:xfrm>
          <a:prstGeom prst="rect">
            <a:avLst/>
          </a:prstGeom>
          <a:ln w="0">
            <a:noFill/>
          </a:ln>
        </p:spPr>
      </p:pic>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3" name="Tytuł 1_12"/>
          <p:cNvSpPr/>
          <p:nvPr/>
        </p:nvSpPr>
        <p:spPr>
          <a:xfrm>
            <a:off x="838800" y="57924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sp>
        <p:nvSpPr>
          <p:cNvPr id="944" name="Prostokąt 943"/>
          <p:cNvSpPr/>
          <p:nvPr/>
        </p:nvSpPr>
        <p:spPr>
          <a:xfrm>
            <a:off x="360" y="6120360"/>
            <a:ext cx="1097964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https://www.gov.pl/web/kppsp-tczew/zasady-postepowania-na-wypadek-pozaru</a:t>
            </a:r>
            <a:endParaRPr lang="pl-PL" sz="1800" b="0" strike="noStrike" spc="-1">
              <a:latin typeface="Arial"/>
            </a:endParaRPr>
          </a:p>
        </p:txBody>
      </p:sp>
      <p:sp>
        <p:nvSpPr>
          <p:cNvPr id="945" name="Prostokąt 944"/>
          <p:cNvSpPr/>
          <p:nvPr/>
        </p:nvSpPr>
        <p:spPr>
          <a:xfrm>
            <a:off x="360" y="6511680"/>
            <a:ext cx="1007964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https://www.youtube.com/watch?v=ji_yLxw6-lk&amp;t=2s</a:t>
            </a:r>
            <a:endParaRPr lang="pl-PL" sz="1800" b="0" strike="noStrike" spc="-1">
              <a:latin typeface="Arial"/>
            </a:endParaRPr>
          </a:p>
        </p:txBody>
      </p:sp>
      <p:sp>
        <p:nvSpPr>
          <p:cNvPr id="946" name="Prostokąt 945"/>
          <p:cNvSpPr/>
          <p:nvPr/>
        </p:nvSpPr>
        <p:spPr>
          <a:xfrm>
            <a:off x="360000" y="2370240"/>
            <a:ext cx="11696040" cy="3926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 Przystąpić niezwłocznie, przy użyciu miejscowych środków gaśniczych do gaszenia pożaru i nieść pomoc osobom zagrożonym w przypadku koniecznym przystąpić do ewakuacji ludzi i mienia. </a:t>
            </a:r>
            <a:r>
              <a:rPr lang="pl-PL" sz="1800" b="0" strike="noStrike" spc="-1">
                <a:solidFill>
                  <a:srgbClr val="000000"/>
                </a:solidFill>
                <a:latin typeface="Arial"/>
                <a:ea typeface="DejaVu Sans"/>
              </a:rPr>
              <a:t>Należy czynności te wykonać w taki sposób aby nie doszło do powstania paniki jaka może ogarnąć ludzi będących w zagrożeniu, które wywołuje u ludzi ogień i dym. Panika może być przyczyną niepotrzebnych i tragicznych w skutkach wypadków w trakcie prowadzenia działań ratowniczo gaśniczych. Dlatego prowadząc jakiekolwiek działania w przypadku powstania pożar należy kierować się rozwagą w podejmowaniu decyzji. Do czasu przybycia straży pożarnej kierowanie akcją obejmuje kierownik zakładu pracy /właściciel obiektu/ lub osoba najbardziej energiczna i opanowana.</a:t>
            </a:r>
            <a:endParaRPr lang="pl-PL" sz="1800" b="0" strike="noStrike" spc="-1">
              <a:latin typeface="Arial"/>
            </a:endParaRP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7" name="Tytuł 1_13"/>
          <p:cNvSpPr/>
          <p:nvPr/>
        </p:nvSpPr>
        <p:spPr>
          <a:xfrm>
            <a:off x="838800" y="57924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sp>
        <p:nvSpPr>
          <p:cNvPr id="948" name="Prostokąt 947"/>
          <p:cNvSpPr/>
          <p:nvPr/>
        </p:nvSpPr>
        <p:spPr>
          <a:xfrm>
            <a:off x="360360" y="2314080"/>
            <a:ext cx="6116400" cy="3670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Zastosowanie lokalnych środków gaśniczych w przypadku pożarów urządzeń elektrycznych </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Jeżeli to możliwe należy odłączyć urządzenie od zasilania.</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Przystępując do gaszenia należy zastosować gaśnice proszkowe i śniegowe. </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Do gaszenia pożarów serwerów i komputerów zalecane są gaśnice halonowe na bazie dwutlenku węgla. </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Do gaszenia pożarów transformatorów i rozdzielnic zaleca się gaśnice śniegowe.</a:t>
            </a:r>
            <a:endParaRPr lang="pl-PL" sz="1800" b="0" strike="noStrike" spc="-1">
              <a:latin typeface="Arial"/>
            </a:endParaRPr>
          </a:p>
          <a:p>
            <a:pPr>
              <a:lnSpc>
                <a:spcPct val="100000"/>
              </a:lnSpc>
            </a:pPr>
            <a:endParaRPr lang="pl-PL" sz="1800" b="0" strike="noStrike" spc="-1">
              <a:latin typeface="Arial"/>
            </a:endParaRPr>
          </a:p>
        </p:txBody>
      </p:sp>
      <p:sp>
        <p:nvSpPr>
          <p:cNvPr id="949" name="Prostokąt 948"/>
          <p:cNvSpPr/>
          <p:nvPr/>
        </p:nvSpPr>
        <p:spPr>
          <a:xfrm>
            <a:off x="105120" y="6480000"/>
            <a:ext cx="1231488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https://www.przeciwpozarowy.com/czym-gasic-elektryke</a:t>
            </a:r>
            <a:endParaRPr lang="pl-PL" sz="1800" b="0" strike="noStrike" spc="-1">
              <a:latin typeface="Arial"/>
            </a:endParaRPr>
          </a:p>
        </p:txBody>
      </p:sp>
      <p:pic>
        <p:nvPicPr>
          <p:cNvPr id="950" name="Obraz 949"/>
          <p:cNvPicPr/>
          <p:nvPr/>
        </p:nvPicPr>
        <p:blipFill>
          <a:blip r:embed="rId2"/>
          <a:stretch/>
        </p:blipFill>
        <p:spPr>
          <a:xfrm>
            <a:off x="7560000" y="2520000"/>
            <a:ext cx="3977640" cy="3187080"/>
          </a:xfrm>
          <a:prstGeom prst="rect">
            <a:avLst/>
          </a:prstGeom>
          <a:ln w="0">
            <a:noFill/>
          </a:ln>
        </p:spPr>
      </p:pic>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1" name="Tytuł 1_16"/>
          <p:cNvSpPr/>
          <p:nvPr/>
        </p:nvSpPr>
        <p:spPr>
          <a:xfrm>
            <a:off x="839160" y="57924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pic>
        <p:nvPicPr>
          <p:cNvPr id="952" name="Obraz 951"/>
          <p:cNvPicPr/>
          <p:nvPr/>
        </p:nvPicPr>
        <p:blipFill>
          <a:blip r:embed="rId2"/>
          <a:stretch/>
        </p:blipFill>
        <p:spPr>
          <a:xfrm>
            <a:off x="2880000" y="2160000"/>
            <a:ext cx="5844240" cy="3310920"/>
          </a:xfrm>
          <a:prstGeom prst="rect">
            <a:avLst/>
          </a:prstGeom>
          <a:ln w="0">
            <a:noFill/>
          </a:ln>
        </p:spPr>
      </p:pic>
      <p:sp>
        <p:nvSpPr>
          <p:cNvPr id="953" name="Prostokąt 952"/>
          <p:cNvSpPr/>
          <p:nvPr/>
        </p:nvSpPr>
        <p:spPr>
          <a:xfrm>
            <a:off x="0" y="6255360"/>
            <a:ext cx="8577360" cy="599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https://fireshop.com.pl/blog/kompendium-wiedzy-o-gasnicach-abc?srsltid=AfmBOop9Q2TWTfOdKHnYpe0qEQxgimyooNHCsiQA6kKuGN5qqqFCe1h-</a:t>
            </a:r>
            <a:endParaRPr lang="pl-PL" sz="1800" b="0" strike="noStrike" spc="-1">
              <a:latin typeface="Arial"/>
            </a:endParaRPr>
          </a:p>
        </p:txBody>
      </p:sp>
      <p:sp>
        <p:nvSpPr>
          <p:cNvPr id="954" name="Prostokąt 953"/>
          <p:cNvSpPr/>
          <p:nvPr/>
        </p:nvSpPr>
        <p:spPr>
          <a:xfrm>
            <a:off x="1080000" y="5410440"/>
            <a:ext cx="10616400" cy="4087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GASZENIE POŻARU INSTALACJI ELEKTRYCZNEJ</a:t>
            </a:r>
            <a:endParaRPr lang="pl-PL" sz="2800" b="0" strike="noStrike" spc="-1">
              <a:latin typeface="Arial"/>
            </a:endParaRP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5" name="Tytuł 1_15"/>
          <p:cNvSpPr/>
          <p:nvPr/>
        </p:nvSpPr>
        <p:spPr>
          <a:xfrm>
            <a:off x="839520" y="57924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sp>
        <p:nvSpPr>
          <p:cNvPr id="956" name="Prostokąt 955"/>
          <p:cNvSpPr/>
          <p:nvPr/>
        </p:nvSpPr>
        <p:spPr>
          <a:xfrm>
            <a:off x="361080" y="2314080"/>
            <a:ext cx="6116400" cy="315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Do gaszenia pożarów powstałych w urządzeniach posiadających akumulatory litowo-jonowe warto zastosować specjalistytczne środki gaśnicze, np. Urządzenie Gaśnicze do baterii litowych UBL-6x  </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Innowacyjne urządzenie gaśnicze przeznaczone do ochrony urządzeń wykorzystujących baterie litowo- jonowe (laptopy, tablety, powerbanki itp.) Środek gaśniczy aplikowany jest w postaci drobnej mgiełki, błyskawicznie schładza baterię i gasi płomienie. Powstała powłoka blokuje dostęp do tlenu i izoluje baterię blokując dalsze rozprzestrzenianie się ognia.</a:t>
            </a:r>
            <a:endParaRPr lang="pl-PL" sz="1800" b="0" strike="noStrike" spc="-1">
              <a:latin typeface="Arial"/>
            </a:endParaRPr>
          </a:p>
        </p:txBody>
      </p:sp>
      <p:sp>
        <p:nvSpPr>
          <p:cNvPr id="957" name="Prostokąt 956"/>
          <p:cNvSpPr/>
          <p:nvPr/>
        </p:nvSpPr>
        <p:spPr>
          <a:xfrm>
            <a:off x="51480" y="6480000"/>
            <a:ext cx="129085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https://sorbex.pl/sklep/3595-urzadzenie-gasnicze-do-baterii-litowych-ubl-6x.html</a:t>
            </a:r>
            <a:endParaRPr lang="pl-PL" sz="1800" b="0" strike="noStrike" spc="-1">
              <a:latin typeface="Arial"/>
            </a:endParaRPr>
          </a:p>
        </p:txBody>
      </p:sp>
      <p:pic>
        <p:nvPicPr>
          <p:cNvPr id="958" name="Obraz 957"/>
          <p:cNvPicPr/>
          <p:nvPr/>
        </p:nvPicPr>
        <p:blipFill>
          <a:blip r:embed="rId2"/>
          <a:stretch/>
        </p:blipFill>
        <p:spPr>
          <a:xfrm>
            <a:off x="8100360" y="1242000"/>
            <a:ext cx="3056400" cy="4969800"/>
          </a:xfrm>
          <a:prstGeom prst="rect">
            <a:avLst/>
          </a:prstGeom>
          <a:ln w="0">
            <a:noFill/>
          </a:ln>
        </p:spPr>
      </p:pic>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9" name="Tytuł 1_14"/>
          <p:cNvSpPr/>
          <p:nvPr/>
        </p:nvSpPr>
        <p:spPr>
          <a:xfrm>
            <a:off x="839160" y="57924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sp>
        <p:nvSpPr>
          <p:cNvPr id="960" name="Prostokąt 959"/>
          <p:cNvSpPr/>
          <p:nvPr/>
        </p:nvSpPr>
        <p:spPr>
          <a:xfrm>
            <a:off x="360720" y="2314080"/>
            <a:ext cx="6116400" cy="5205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Do gaszenia pożarów instalacji fotowoltaicznych warto zastosować specjalistyczne środki gaśnicze takie jak np.  SOLARSTOP </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SOLARSTOP® urządzenie gaśnicze jest głównie dedykowane do instalacji fotowoltaicznych. Umożliwia gaszenie modułów fotowoltaicznych jak również okablowania oraz wyposażenia dodatkowego takiego jak inwerter itp. pod napięciem maksymalnym 1000V, dodatkowo jest skuteczne w gaszeniu pożarów klas A tj. materiałów stałych. Skuteczność gaśnicza 13A, wg PN-EN 3-7.</a:t>
            </a:r>
            <a:endParaRPr lang="pl-PL" sz="1800" b="0" strike="noStrike" spc="-1">
              <a:latin typeface="Arial"/>
            </a:endParaRPr>
          </a:p>
          <a:p>
            <a:pPr>
              <a:lnSpc>
                <a:spcPct val="100000"/>
              </a:lnSpc>
            </a:pPr>
            <a:r>
              <a:rPr lang="pl-PL" sz="1800" b="0" strike="noStrike" spc="-1">
                <a:solidFill>
                  <a:srgbClr val="000000"/>
                </a:solidFill>
                <a:latin typeface="Arial"/>
                <a:ea typeface="DejaVu Sans"/>
              </a:rPr>
              <a:t>Solarstop® tworzy stabilną pianę gaśniczą, skutecznie odizolowując dostęp światła  do modułów fotowoltaicznych oraz powodując zaprzestanie przez nie produkcji prądu stałego DC.</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961" name="Prostokąt 960"/>
          <p:cNvSpPr/>
          <p:nvPr/>
        </p:nvSpPr>
        <p:spPr>
          <a:xfrm>
            <a:off x="2340000" y="6480000"/>
            <a:ext cx="936000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https://sklep-ppoz.pl/</a:t>
            </a:r>
            <a:endParaRPr lang="pl-PL" sz="1800" b="0" strike="noStrike" spc="-1">
              <a:latin typeface="Arial"/>
            </a:endParaRPr>
          </a:p>
        </p:txBody>
      </p:sp>
      <p:pic>
        <p:nvPicPr>
          <p:cNvPr id="962" name="Obraz 961"/>
          <p:cNvPicPr/>
          <p:nvPr/>
        </p:nvPicPr>
        <p:blipFill>
          <a:blip r:embed="rId2"/>
          <a:stretch/>
        </p:blipFill>
        <p:spPr>
          <a:xfrm>
            <a:off x="8100000" y="1614600"/>
            <a:ext cx="2500920" cy="5041800"/>
          </a:xfrm>
          <a:prstGeom prst="rect">
            <a:avLst/>
          </a:prstGeom>
          <a:ln w="0">
            <a:noFill/>
          </a:ln>
        </p:spPr>
      </p:pic>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3" name="Tytuł 1_17"/>
          <p:cNvSpPr/>
          <p:nvPr/>
        </p:nvSpPr>
        <p:spPr>
          <a:xfrm>
            <a:off x="838800" y="57924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sp>
        <p:nvSpPr>
          <p:cNvPr id="964" name="Prostokąt 963"/>
          <p:cNvSpPr/>
          <p:nvPr/>
        </p:nvSpPr>
        <p:spPr>
          <a:xfrm>
            <a:off x="360" y="6120360"/>
            <a:ext cx="815976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https://www.gov.pl/web/kppsp-tczew/zasady-postepowania-na-wypadek-pozaru</a:t>
            </a:r>
            <a:endParaRPr lang="pl-PL" sz="1800" b="0" strike="noStrike" spc="-1">
              <a:latin typeface="Arial"/>
            </a:endParaRPr>
          </a:p>
        </p:txBody>
      </p:sp>
      <p:sp>
        <p:nvSpPr>
          <p:cNvPr id="965" name="Prostokąt 964"/>
          <p:cNvSpPr/>
          <p:nvPr/>
        </p:nvSpPr>
        <p:spPr>
          <a:xfrm>
            <a:off x="180000" y="1678680"/>
            <a:ext cx="7196040" cy="443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Celem ewakuacji ludzi jest zapewnienie osobom szybkiego i bezpiecznego opuszczenia strefy zagrożonej lub objętej pożarem.</a:t>
            </a:r>
            <a:r>
              <a:rPr lang="pl-PL" sz="1800" b="0" strike="noStrike" spc="-1">
                <a:solidFill>
                  <a:srgbClr val="000000"/>
                </a:solidFill>
                <a:latin typeface="Arial"/>
                <a:ea typeface="DejaVu Sans"/>
              </a:rPr>
              <a:t> </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Do celów ewakuacji ludzi służą korytarze - poziome drogi ewakuacji i klatki schodowe - pionowe drogi ewakuacyjne z których istnieje możliwość bezpośredniego wyjścia na zewnątrz. Drogi i wyjścia ewakuacyjne oznakowane muszą być pożarniczymi tablicami informacyjnymi zgodnie z PN - 92/N - 01256/02 "Znaki Bezpieczeństwa - Ewakuacja. Ewakuacją ludzi z części lub z całego obiektu zarządza kierujący akcją ratowniczo - gaśniczą. W przypadku zaistnienia pożaru lub innego zagrożenia budynku lub jego części, osoby nie biorące udziału w akcji ratowniczej powinny opuścić strefę zagrożenia. Osoby opuszczające strefę zagrożenia kierują się do najbliższego wyjścia służącego celom ewakuacji zgodnie z oznakowaniem.</a:t>
            </a:r>
            <a:endParaRPr lang="pl-PL" sz="1800" b="0" strike="noStrike" spc="-1">
              <a:latin typeface="Arial"/>
            </a:endParaRPr>
          </a:p>
          <a:p>
            <a:pPr>
              <a:lnSpc>
                <a:spcPct val="100000"/>
              </a:lnSpc>
            </a:pPr>
            <a:endParaRPr lang="pl-PL" sz="1800" b="0" strike="noStrike" spc="-1">
              <a:latin typeface="Arial"/>
            </a:endParaRPr>
          </a:p>
        </p:txBody>
      </p:sp>
      <p:pic>
        <p:nvPicPr>
          <p:cNvPr id="966" name="Obraz 965"/>
          <p:cNvPicPr/>
          <p:nvPr/>
        </p:nvPicPr>
        <p:blipFill>
          <a:blip r:embed="rId2"/>
          <a:stretch/>
        </p:blipFill>
        <p:spPr>
          <a:xfrm>
            <a:off x="7920000" y="1780200"/>
            <a:ext cx="3056400" cy="2244960"/>
          </a:xfrm>
          <a:prstGeom prst="rect">
            <a:avLst/>
          </a:prstGeom>
          <a:ln w="0">
            <a:noFill/>
          </a:ln>
        </p:spPr>
      </p:pic>
      <p:pic>
        <p:nvPicPr>
          <p:cNvPr id="967" name="Obraz 966"/>
          <p:cNvPicPr/>
          <p:nvPr/>
        </p:nvPicPr>
        <p:blipFill>
          <a:blip r:embed="rId3"/>
          <a:stretch/>
        </p:blipFill>
        <p:spPr>
          <a:xfrm>
            <a:off x="7920000" y="4101480"/>
            <a:ext cx="3056400" cy="2015280"/>
          </a:xfrm>
          <a:prstGeom prst="rect">
            <a:avLst/>
          </a:prstGeom>
          <a:ln w="0">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Tytuł 1_179"/>
          <p:cNvSpPr/>
          <p:nvPr/>
        </p:nvSpPr>
        <p:spPr>
          <a:xfrm>
            <a:off x="839160" y="70416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159" name="Symbol zastępczy zawartości 2_168"/>
          <p:cNvSpPr/>
          <p:nvPr/>
        </p:nvSpPr>
        <p:spPr>
          <a:xfrm>
            <a:off x="83916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60" name="Tytuł 1_180"/>
          <p:cNvSpPr/>
          <p:nvPr/>
        </p:nvSpPr>
        <p:spPr>
          <a:xfrm>
            <a:off x="839160" y="70416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61" name="Symbol zastępczy zawartości 2_169"/>
          <p:cNvSpPr/>
          <p:nvPr/>
        </p:nvSpPr>
        <p:spPr>
          <a:xfrm>
            <a:off x="83916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62" name="Prostokąt 161"/>
          <p:cNvSpPr/>
          <p:nvPr/>
        </p:nvSpPr>
        <p:spPr>
          <a:xfrm>
            <a:off x="360720" y="2340000"/>
            <a:ext cx="557856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Szafa sterownicza i rozdzielnica – definicje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W elektroenergetyce szafa sterownicza zawiera najczęściej:</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przekaźniki zabezpieczeniowe (np. zabezpieczenia odległościowe, nadprądowe),</a:t>
            </a:r>
            <a:endParaRPr lang="pl-PL" sz="1800" b="0" strike="noStrike" spc="-1">
              <a:latin typeface="Arial"/>
            </a:endParaRPr>
          </a:p>
          <a:p>
            <a:pPr>
              <a:lnSpc>
                <a:spcPct val="100000"/>
              </a:lnSpc>
            </a:pPr>
            <a:r>
              <a:rPr lang="pl-PL" sz="1800" b="0" strike="noStrike" spc="-1">
                <a:solidFill>
                  <a:srgbClr val="000000"/>
                </a:solidFill>
                <a:latin typeface="Arial"/>
                <a:ea typeface="DejaVu Sans"/>
              </a:rPr>
              <a:t>- sterowniki PLC,</a:t>
            </a:r>
            <a:endParaRPr lang="pl-PL" sz="1800" b="0" strike="noStrike" spc="-1">
              <a:latin typeface="Arial"/>
            </a:endParaRPr>
          </a:p>
          <a:p>
            <a:pPr>
              <a:lnSpc>
                <a:spcPct val="100000"/>
              </a:lnSpc>
            </a:pPr>
            <a:r>
              <a:rPr lang="pl-PL" sz="1800" b="0" strike="noStrike" spc="-1">
                <a:solidFill>
                  <a:srgbClr val="000000"/>
                </a:solidFill>
                <a:latin typeface="Arial"/>
                <a:ea typeface="DejaVu Sans"/>
              </a:rPr>
              <a:t>- listwy zaciskowe obwodów wtórnych,</a:t>
            </a:r>
            <a:endParaRPr lang="pl-PL" sz="1800" b="0" strike="noStrike" spc="-1">
              <a:latin typeface="Arial"/>
            </a:endParaRPr>
          </a:p>
          <a:p>
            <a:pPr>
              <a:lnSpc>
                <a:spcPct val="100000"/>
              </a:lnSpc>
            </a:pPr>
            <a:r>
              <a:rPr lang="pl-PL" sz="1800" b="0" strike="noStrike" spc="-1">
                <a:solidFill>
                  <a:srgbClr val="000000"/>
                </a:solidFill>
                <a:latin typeface="Arial"/>
                <a:ea typeface="DejaVu Sans"/>
              </a:rPr>
              <a:t>- moduły wejść/wyjść binarnych i analogowych,</a:t>
            </a:r>
            <a:endParaRPr lang="pl-PL" sz="1800" b="0" strike="noStrike" spc="-1">
              <a:latin typeface="Arial"/>
            </a:endParaRPr>
          </a:p>
          <a:p>
            <a:pPr>
              <a:lnSpc>
                <a:spcPct val="100000"/>
              </a:lnSpc>
            </a:pPr>
            <a:r>
              <a:rPr lang="pl-PL" sz="1800" b="0" strike="noStrike" spc="-1">
                <a:solidFill>
                  <a:srgbClr val="000000"/>
                </a:solidFill>
                <a:latin typeface="Arial"/>
                <a:ea typeface="DejaVu Sans"/>
              </a:rPr>
              <a:t>- aparaturę pomocniczą (zasilacze, przekaźniki pomocnicze, moduły komunikacyjne),</a:t>
            </a:r>
            <a:endParaRPr lang="pl-PL" sz="1800" b="0" strike="noStrike" spc="-1">
              <a:latin typeface="Arial"/>
            </a:endParaRPr>
          </a:p>
          <a:p>
            <a:pPr>
              <a:lnSpc>
                <a:spcPct val="100000"/>
              </a:lnSpc>
            </a:pPr>
            <a:r>
              <a:rPr lang="pl-PL" sz="1800" b="0" strike="noStrike" spc="-1">
                <a:solidFill>
                  <a:srgbClr val="000000"/>
                </a:solidFill>
                <a:latin typeface="Arial"/>
                <a:ea typeface="DejaVu Sans"/>
              </a:rPr>
              <a:t>- systemy sygnalizacji i interfejsy operatorskie.</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163" name="Obraz 162"/>
          <p:cNvPicPr/>
          <p:nvPr/>
        </p:nvPicPr>
        <p:blipFill>
          <a:blip r:embed="rId2"/>
          <a:stretch/>
        </p:blipFill>
        <p:spPr>
          <a:xfrm>
            <a:off x="7740000" y="2234880"/>
            <a:ext cx="3370680" cy="3989880"/>
          </a:xfrm>
          <a:prstGeom prst="rect">
            <a:avLst/>
          </a:prstGeom>
          <a:ln w="0">
            <a:noFill/>
          </a:ln>
        </p:spPr>
      </p:pic>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8" name="Tytuł 1_2"/>
          <p:cNvSpPr/>
          <p:nvPr/>
        </p:nvSpPr>
        <p:spPr>
          <a:xfrm>
            <a:off x="838080" y="57672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sp>
        <p:nvSpPr>
          <p:cNvPr id="969" name="Symbol zastępczy zawartości 2_2"/>
          <p:cNvSpPr/>
          <p:nvPr/>
        </p:nvSpPr>
        <p:spPr>
          <a:xfrm>
            <a:off x="838080" y="20372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970" name="Prostokąt 969"/>
          <p:cNvSpPr/>
          <p:nvPr/>
        </p:nvSpPr>
        <p:spPr>
          <a:xfrm>
            <a:off x="0" y="6480000"/>
            <a:ext cx="121921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https://www.tauron-dystrybucja.pl/bezpieczna-energia/bezpieczniki/wlacz-w-pracy/pierwsza-pomoc</a:t>
            </a:r>
            <a:endParaRPr lang="pl-PL" sz="1800" b="0" strike="noStrike" spc="-1">
              <a:latin typeface="Arial"/>
            </a:endParaRPr>
          </a:p>
        </p:txBody>
      </p:sp>
      <p:pic>
        <p:nvPicPr>
          <p:cNvPr id="971" name="Obraz 970"/>
          <p:cNvPicPr/>
          <p:nvPr/>
        </p:nvPicPr>
        <p:blipFill>
          <a:blip r:embed="rId2"/>
          <a:stretch/>
        </p:blipFill>
        <p:spPr>
          <a:xfrm>
            <a:off x="781920" y="2682720"/>
            <a:ext cx="10692720" cy="2739240"/>
          </a:xfrm>
          <a:prstGeom prst="rect">
            <a:avLst/>
          </a:prstGeom>
          <a:ln w="0">
            <a:noFill/>
          </a:ln>
        </p:spPr>
      </p:pic>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 name="Tytuł 1_3"/>
          <p:cNvSpPr/>
          <p:nvPr/>
        </p:nvSpPr>
        <p:spPr>
          <a:xfrm>
            <a:off x="838080" y="57708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sp>
        <p:nvSpPr>
          <p:cNvPr id="973" name="Symbol zastępczy zawartości 2_3"/>
          <p:cNvSpPr/>
          <p:nvPr/>
        </p:nvSpPr>
        <p:spPr>
          <a:xfrm>
            <a:off x="838080" y="203760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974" name="Prostokąt 973"/>
          <p:cNvSpPr/>
          <p:nvPr/>
        </p:nvSpPr>
        <p:spPr>
          <a:xfrm>
            <a:off x="0" y="6480360"/>
            <a:ext cx="1206000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https://www.tauron-dystrybucja.pl/bezpieczna-energia/bezpieczniki/wlacz-w-pracy/pierwsza-pomoc</a:t>
            </a:r>
            <a:endParaRPr lang="pl-PL" sz="1800" b="0" strike="noStrike" spc="-1">
              <a:latin typeface="Arial"/>
            </a:endParaRPr>
          </a:p>
        </p:txBody>
      </p:sp>
      <p:pic>
        <p:nvPicPr>
          <p:cNvPr id="975" name="Obraz 974"/>
          <p:cNvPicPr/>
          <p:nvPr/>
        </p:nvPicPr>
        <p:blipFill>
          <a:blip r:embed="rId2"/>
          <a:stretch/>
        </p:blipFill>
        <p:spPr>
          <a:xfrm>
            <a:off x="1440000" y="2700000"/>
            <a:ext cx="9273240" cy="2253600"/>
          </a:xfrm>
          <a:prstGeom prst="rect">
            <a:avLst/>
          </a:prstGeom>
          <a:ln w="0">
            <a:noFill/>
          </a:ln>
        </p:spPr>
      </p:pic>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6" name="Tytuł 1_4"/>
          <p:cNvSpPr/>
          <p:nvPr/>
        </p:nvSpPr>
        <p:spPr>
          <a:xfrm>
            <a:off x="838080" y="57744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sp>
        <p:nvSpPr>
          <p:cNvPr id="977" name="Symbol zastępczy zawartości 2_4"/>
          <p:cNvSpPr/>
          <p:nvPr/>
        </p:nvSpPr>
        <p:spPr>
          <a:xfrm>
            <a:off x="838080" y="203796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978" name="Prostokąt 977"/>
          <p:cNvSpPr/>
          <p:nvPr/>
        </p:nvSpPr>
        <p:spPr>
          <a:xfrm>
            <a:off x="0" y="6480720"/>
            <a:ext cx="1206000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https://www.tauron-dystrybucja.pl/bezpieczna-energia/bezpieczniki/wlacz-w-pracy/pierwsza-pomoc</a:t>
            </a:r>
            <a:endParaRPr lang="pl-PL" sz="1800" b="0" strike="noStrike" spc="-1">
              <a:latin typeface="Arial"/>
            </a:endParaRPr>
          </a:p>
        </p:txBody>
      </p:sp>
      <p:pic>
        <p:nvPicPr>
          <p:cNvPr id="979" name="Obraz 978"/>
          <p:cNvPicPr/>
          <p:nvPr/>
        </p:nvPicPr>
        <p:blipFill>
          <a:blip r:embed="rId2"/>
          <a:stretch/>
        </p:blipFill>
        <p:spPr>
          <a:xfrm>
            <a:off x="801000" y="2211480"/>
            <a:ext cx="10654560" cy="3682080"/>
          </a:xfrm>
          <a:prstGeom prst="rect">
            <a:avLst/>
          </a:prstGeom>
          <a:ln w="0">
            <a:noFill/>
          </a:ln>
        </p:spPr>
      </p:pic>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0" name="Tytuł 1_5"/>
          <p:cNvSpPr/>
          <p:nvPr/>
        </p:nvSpPr>
        <p:spPr>
          <a:xfrm>
            <a:off x="838440" y="5778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sp>
        <p:nvSpPr>
          <p:cNvPr id="981" name="Symbol zastępczy zawartości 2_5"/>
          <p:cNvSpPr/>
          <p:nvPr/>
        </p:nvSpPr>
        <p:spPr>
          <a:xfrm>
            <a:off x="838440" y="203832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982" name="Prostokąt 981"/>
          <p:cNvSpPr/>
          <p:nvPr/>
        </p:nvSpPr>
        <p:spPr>
          <a:xfrm>
            <a:off x="360" y="6481080"/>
            <a:ext cx="1169964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https://www.tauron-dystrybucja.pl/bezpieczna-energia/bezpieczniki/wlacz-w-pracy/pierwsza-pomoc</a:t>
            </a:r>
            <a:endParaRPr lang="pl-PL" sz="1800" b="0" strike="noStrike" spc="-1">
              <a:latin typeface="Arial"/>
            </a:endParaRPr>
          </a:p>
        </p:txBody>
      </p:sp>
      <p:pic>
        <p:nvPicPr>
          <p:cNvPr id="983" name="Obraz 982"/>
          <p:cNvPicPr/>
          <p:nvPr/>
        </p:nvPicPr>
        <p:blipFill>
          <a:blip r:embed="rId2"/>
          <a:stretch/>
        </p:blipFill>
        <p:spPr>
          <a:xfrm>
            <a:off x="2167920" y="2668680"/>
            <a:ext cx="7920720" cy="2767680"/>
          </a:xfrm>
          <a:prstGeom prst="rect">
            <a:avLst/>
          </a:prstGeom>
          <a:ln w="0">
            <a:noFill/>
          </a:ln>
        </p:spPr>
      </p:pic>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4" name="Tytuł 1_6"/>
          <p:cNvSpPr/>
          <p:nvPr/>
        </p:nvSpPr>
        <p:spPr>
          <a:xfrm>
            <a:off x="838440" y="57816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sp>
        <p:nvSpPr>
          <p:cNvPr id="985" name="Symbol zastępczy zawartości 2_6"/>
          <p:cNvSpPr/>
          <p:nvPr/>
        </p:nvSpPr>
        <p:spPr>
          <a:xfrm>
            <a:off x="838440" y="2038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986" name="Prostokąt 985"/>
          <p:cNvSpPr/>
          <p:nvPr/>
        </p:nvSpPr>
        <p:spPr>
          <a:xfrm>
            <a:off x="360" y="6481440"/>
            <a:ext cx="1187964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https://www.tauron-dystrybucja.pl/bezpieczna-energia/bezpieczniki/wlacz-w-pracy/pierwsza-pomoc</a:t>
            </a:r>
            <a:endParaRPr lang="pl-PL" sz="1800" b="0" strike="noStrike" spc="-1">
              <a:latin typeface="Arial"/>
            </a:endParaRPr>
          </a:p>
        </p:txBody>
      </p:sp>
      <p:pic>
        <p:nvPicPr>
          <p:cNvPr id="987" name="Obraz 986"/>
          <p:cNvPicPr/>
          <p:nvPr/>
        </p:nvPicPr>
        <p:blipFill>
          <a:blip r:embed="rId2"/>
          <a:stretch/>
        </p:blipFill>
        <p:spPr>
          <a:xfrm>
            <a:off x="2167920" y="2669040"/>
            <a:ext cx="7920720" cy="2767680"/>
          </a:xfrm>
          <a:prstGeom prst="rect">
            <a:avLst/>
          </a:prstGeom>
          <a:ln w="0">
            <a:noFill/>
          </a:ln>
        </p:spPr>
      </p:pic>
      <p:pic>
        <p:nvPicPr>
          <p:cNvPr id="988" name="Obraz 987"/>
          <p:cNvPicPr/>
          <p:nvPr/>
        </p:nvPicPr>
        <p:blipFill>
          <a:blip r:embed="rId3"/>
          <a:stretch/>
        </p:blipFill>
        <p:spPr>
          <a:xfrm>
            <a:off x="1115280" y="2878200"/>
            <a:ext cx="10026000" cy="2348640"/>
          </a:xfrm>
          <a:prstGeom prst="rect">
            <a:avLst/>
          </a:prstGeom>
          <a:ln w="0">
            <a:noFill/>
          </a:ln>
        </p:spPr>
      </p:pic>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9" name="Tytuł 1_7"/>
          <p:cNvSpPr/>
          <p:nvPr/>
        </p:nvSpPr>
        <p:spPr>
          <a:xfrm>
            <a:off x="838440" y="57852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sp>
        <p:nvSpPr>
          <p:cNvPr id="990" name="Symbol zastępczy zawartości 2_7"/>
          <p:cNvSpPr/>
          <p:nvPr/>
        </p:nvSpPr>
        <p:spPr>
          <a:xfrm>
            <a:off x="838440" y="20390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991" name="Prostokąt 990"/>
          <p:cNvSpPr/>
          <p:nvPr/>
        </p:nvSpPr>
        <p:spPr>
          <a:xfrm>
            <a:off x="360" y="6481800"/>
            <a:ext cx="1151964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https://www.tauron-dystrybucja.pl/bezpieczna-energia/bezpieczniki/wlacz-w-pracy/pierwsza-pomoc</a:t>
            </a:r>
            <a:endParaRPr lang="pl-PL" sz="1800" b="0" strike="noStrike" spc="-1">
              <a:latin typeface="Arial"/>
            </a:endParaRPr>
          </a:p>
        </p:txBody>
      </p:sp>
      <p:pic>
        <p:nvPicPr>
          <p:cNvPr id="992" name="Obraz 991"/>
          <p:cNvPicPr/>
          <p:nvPr/>
        </p:nvPicPr>
        <p:blipFill>
          <a:blip r:embed="rId2"/>
          <a:stretch/>
        </p:blipFill>
        <p:spPr>
          <a:xfrm>
            <a:off x="619920" y="2220840"/>
            <a:ext cx="11016360" cy="3663000"/>
          </a:xfrm>
          <a:prstGeom prst="rect">
            <a:avLst/>
          </a:prstGeom>
          <a:ln w="0">
            <a:noFill/>
          </a:ln>
        </p:spPr>
      </p:pic>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 name="Tytuł 1_8"/>
          <p:cNvSpPr/>
          <p:nvPr/>
        </p:nvSpPr>
        <p:spPr>
          <a:xfrm>
            <a:off x="838440" y="57888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działania podczas pożaru oraz przy ratowaniu osób porażonych prądem</a:t>
            </a:r>
            <a:endParaRPr lang="pl-PL" sz="2800" b="0" strike="noStrike" spc="-1">
              <a:latin typeface="Arial"/>
            </a:endParaRPr>
          </a:p>
        </p:txBody>
      </p:sp>
      <p:sp>
        <p:nvSpPr>
          <p:cNvPr id="994" name="Symbol zastępczy zawartości 2_8"/>
          <p:cNvSpPr/>
          <p:nvPr/>
        </p:nvSpPr>
        <p:spPr>
          <a:xfrm>
            <a:off x="838440" y="203940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995" name="Prostokąt 994"/>
          <p:cNvSpPr/>
          <p:nvPr/>
        </p:nvSpPr>
        <p:spPr>
          <a:xfrm>
            <a:off x="360" y="6482160"/>
            <a:ext cx="1133964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https://www.tauron-dystrybucja.pl/bezpieczna-energia/bezpieczniki/wlacz-w-pracy/pierwsza-pomoc</a:t>
            </a:r>
            <a:endParaRPr lang="pl-PL" sz="1800" b="0" strike="noStrike" spc="-1">
              <a:latin typeface="Arial"/>
            </a:endParaRPr>
          </a:p>
        </p:txBody>
      </p:sp>
      <p:pic>
        <p:nvPicPr>
          <p:cNvPr id="996" name="Obraz 995"/>
          <p:cNvPicPr/>
          <p:nvPr/>
        </p:nvPicPr>
        <p:blipFill>
          <a:blip r:embed="rId2"/>
          <a:stretch/>
        </p:blipFill>
        <p:spPr>
          <a:xfrm>
            <a:off x="786600" y="1739880"/>
            <a:ext cx="10683000" cy="4625280"/>
          </a:xfrm>
          <a:prstGeom prst="rect">
            <a:avLst/>
          </a:prstGeom>
          <a:ln w="0">
            <a:noFill/>
          </a:ln>
        </p:spPr>
      </p:pic>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7" name="Tytuł 1_18"/>
          <p:cNvSpPr/>
          <p:nvPr/>
        </p:nvSpPr>
        <p:spPr>
          <a:xfrm>
            <a:off x="838800" y="57924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Warunki bezpiecznej pracy przy urządzeniach elektroenergetycznych</a:t>
            </a:r>
            <a:endParaRPr lang="pl-PL" sz="2800" b="0" strike="noStrike" spc="-1">
              <a:latin typeface="Arial"/>
            </a:endParaRPr>
          </a:p>
        </p:txBody>
      </p:sp>
      <p:sp>
        <p:nvSpPr>
          <p:cNvPr id="998" name="Symbol zastępczy zawartości 2_9"/>
          <p:cNvSpPr/>
          <p:nvPr/>
        </p:nvSpPr>
        <p:spPr>
          <a:xfrm>
            <a:off x="838800" y="203976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999" name="Tytuł 1_19"/>
          <p:cNvSpPr/>
          <p:nvPr/>
        </p:nvSpPr>
        <p:spPr>
          <a:xfrm>
            <a:off x="838800" y="57924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000" name="Symbol zastępczy zawartości 2_10"/>
          <p:cNvSpPr/>
          <p:nvPr/>
        </p:nvSpPr>
        <p:spPr>
          <a:xfrm>
            <a:off x="838800" y="203976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001" name="Prostokąt 1000"/>
          <p:cNvSpPr/>
          <p:nvPr/>
        </p:nvSpPr>
        <p:spPr>
          <a:xfrm>
            <a:off x="0" y="6511320"/>
            <a:ext cx="990000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https://www.spe.org.pl/blog/praca-przy-urzadzeniach-energetycznych-bhp</a:t>
            </a:r>
            <a:endParaRPr lang="pl-PL" sz="1800" b="0" strike="noStrike" spc="-1">
              <a:latin typeface="Arial"/>
            </a:endParaRPr>
          </a:p>
        </p:txBody>
      </p:sp>
      <p:pic>
        <p:nvPicPr>
          <p:cNvPr id="1002" name="Obraz 1001"/>
          <p:cNvPicPr/>
          <p:nvPr/>
        </p:nvPicPr>
        <p:blipFill>
          <a:blip r:embed="rId2"/>
          <a:stretch/>
        </p:blipFill>
        <p:spPr>
          <a:xfrm>
            <a:off x="7680960" y="2475720"/>
            <a:ext cx="4015440" cy="2958480"/>
          </a:xfrm>
          <a:prstGeom prst="rect">
            <a:avLst/>
          </a:prstGeom>
          <a:ln w="0">
            <a:noFill/>
          </a:ln>
        </p:spPr>
      </p:pic>
      <p:sp>
        <p:nvSpPr>
          <p:cNvPr id="1003" name="Prostokąt 1002"/>
          <p:cNvSpPr/>
          <p:nvPr/>
        </p:nvSpPr>
        <p:spPr>
          <a:xfrm>
            <a:off x="358560" y="2039760"/>
            <a:ext cx="6117840" cy="3670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Przestrzeganie zasad bezpieczeństwa i higieny pracy przy urządzeniach energetycznych ma istotne znaczenie nie tylko na komfortu wykonywanych czynności zawodowych, ale przede wszystkim dla zdrowia i życia pracowników. Znajomość zasad BHP i cykliczna aktualizacja wiedzy w tym zakresie jest obligatoryjna i regulowana przepisami prawa.</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Pracodawca jest zobowiązany do regularnego organizowania szkoleń BHP dla pracowników energetyki. Najważniejsze zasady określone są w Rozporządzeniu Ministra Energii z 28 sierpnia 2019 r. w sprawie bezpieczeństwa i higieny pracy przy urządzeniach energetycznych.</a:t>
            </a:r>
            <a:endParaRPr lang="pl-PL" sz="1800" b="0" strike="noStrike" spc="-1">
              <a:latin typeface="Arial"/>
            </a:endParaRP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4" name="Tytuł 1_32"/>
          <p:cNvSpPr/>
          <p:nvPr/>
        </p:nvSpPr>
        <p:spPr>
          <a:xfrm>
            <a:off x="838800" y="579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Warunki bezpiecznej pracy przy urządzeniach elektroenergetycznych</a:t>
            </a:r>
            <a:endParaRPr lang="pl-PL" sz="2800" b="0" strike="noStrike" spc="-1">
              <a:latin typeface="Arial"/>
            </a:endParaRPr>
          </a:p>
        </p:txBody>
      </p:sp>
      <p:sp>
        <p:nvSpPr>
          <p:cNvPr id="1005" name="Symbol zastępczy zawartości 2_23"/>
          <p:cNvSpPr/>
          <p:nvPr/>
        </p:nvSpPr>
        <p:spPr>
          <a:xfrm>
            <a:off x="838800" y="204012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006" name="Tytuł 1_33"/>
          <p:cNvSpPr/>
          <p:nvPr/>
        </p:nvSpPr>
        <p:spPr>
          <a:xfrm>
            <a:off x="838800" y="57960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007" name="Symbol zastępczy zawartości 2_24"/>
          <p:cNvSpPr/>
          <p:nvPr/>
        </p:nvSpPr>
        <p:spPr>
          <a:xfrm>
            <a:off x="838800" y="204012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008" name="Prostokąt 1007"/>
          <p:cNvSpPr/>
          <p:nvPr/>
        </p:nvSpPr>
        <p:spPr>
          <a:xfrm>
            <a:off x="0" y="6480000"/>
            <a:ext cx="121921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http://elektroonline.pl/a/8657,12-krokow-do-bezpiecznej-pracy-przy-urzadzeniach-i-instalacjach-energetycznych</a:t>
            </a:r>
            <a:endParaRPr lang="pl-PL" sz="1800" b="0" strike="noStrike" spc="-1">
              <a:latin typeface="Arial"/>
            </a:endParaRPr>
          </a:p>
        </p:txBody>
      </p:sp>
      <p:pic>
        <p:nvPicPr>
          <p:cNvPr id="1009" name="Obraz 1008"/>
          <p:cNvPicPr/>
          <p:nvPr/>
        </p:nvPicPr>
        <p:blipFill>
          <a:blip r:embed="rId2"/>
          <a:stretch/>
        </p:blipFill>
        <p:spPr>
          <a:xfrm>
            <a:off x="6935400" y="1517760"/>
            <a:ext cx="4041000" cy="4958640"/>
          </a:xfrm>
          <a:prstGeom prst="rect">
            <a:avLst/>
          </a:prstGeom>
          <a:ln w="0">
            <a:noFill/>
          </a:ln>
        </p:spPr>
      </p:pic>
      <p:sp>
        <p:nvSpPr>
          <p:cNvPr id="1010" name="Prostokąt 1009"/>
          <p:cNvSpPr/>
          <p:nvPr/>
        </p:nvSpPr>
        <p:spPr>
          <a:xfrm>
            <a:off x="720000" y="3420000"/>
            <a:ext cx="5973120" cy="854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9 najważniejszych zasad BHP, 12 kroków do bezpiecznej pracy przy urządzeniach i instalacjach energetycznych .</a:t>
            </a:r>
            <a:endParaRPr lang="pl-PL" sz="1800" b="0" strike="noStrike" spc="-1">
              <a:latin typeface="Arial"/>
            </a:endParaRP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1" name="Tytuł 1_20"/>
          <p:cNvSpPr/>
          <p:nvPr/>
        </p:nvSpPr>
        <p:spPr>
          <a:xfrm>
            <a:off x="838800" y="579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Warunki bezpiecznej pracy przy urządzeniach elektroenergetycznych</a:t>
            </a:r>
            <a:endParaRPr lang="pl-PL" sz="2800" b="0" strike="noStrike" spc="-1">
              <a:latin typeface="Arial"/>
            </a:endParaRPr>
          </a:p>
        </p:txBody>
      </p:sp>
      <p:sp>
        <p:nvSpPr>
          <p:cNvPr id="1012" name="Symbol zastępczy zawartości 2_11"/>
          <p:cNvSpPr/>
          <p:nvPr/>
        </p:nvSpPr>
        <p:spPr>
          <a:xfrm>
            <a:off x="838800" y="204012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013" name="Tytuł 1_21"/>
          <p:cNvSpPr/>
          <p:nvPr/>
        </p:nvSpPr>
        <p:spPr>
          <a:xfrm>
            <a:off x="838800" y="57960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014" name="Symbol zastępczy zawartości 2_12"/>
          <p:cNvSpPr/>
          <p:nvPr/>
        </p:nvSpPr>
        <p:spPr>
          <a:xfrm>
            <a:off x="838800" y="204012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015" name="Prostokąt 1014"/>
          <p:cNvSpPr/>
          <p:nvPr/>
        </p:nvSpPr>
        <p:spPr>
          <a:xfrm>
            <a:off x="0" y="6511680"/>
            <a:ext cx="972000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https://www.spe.org.pl/blog/praca-przy-urzadzeniach-energetycznych-bhp</a:t>
            </a:r>
            <a:endParaRPr lang="pl-PL" sz="1800" b="0" strike="noStrike" spc="-1">
              <a:latin typeface="Arial"/>
            </a:endParaRPr>
          </a:p>
        </p:txBody>
      </p:sp>
      <p:sp>
        <p:nvSpPr>
          <p:cNvPr id="1016" name="Prostokąt 1015"/>
          <p:cNvSpPr/>
          <p:nvPr/>
        </p:nvSpPr>
        <p:spPr>
          <a:xfrm>
            <a:off x="358560" y="2040120"/>
            <a:ext cx="6117840" cy="3414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Praca przy urządzeniach energetycznych musi odbywać się zgodnie z instrukcją eksploatacji.</a:t>
            </a:r>
            <a:r>
              <a:rPr lang="pl-PL" sz="1800" b="0" strike="noStrike" spc="-1">
                <a:solidFill>
                  <a:srgbClr val="000000"/>
                </a:solidFill>
                <a:latin typeface="Arial"/>
                <a:ea typeface="DejaVu Sans"/>
              </a:rPr>
              <a:t> Instrukcje eksploatacji przygotowywane są przez wykwalifikowane jednostki organizacyjne, między innymi Stowarzyszenie Polskich Energetyków. W instrukcji eksploatacji musi zostać zawarta przede wszystkim charakterystyka urządzenia oraz opis wszystkich układów. Konieczne jest zamieszczenie opisu obsługi urządzenia oraz postępowania na wypadek awarii, a także dołączenie niezbędnego zestawu rysunków. W instrukcji należy zawrzeć wymagania konserwacyjne, przepisy przeciwpożarowe, zasady organizacji stanowiska pracy oraz identyfikację zagrożeń.</a:t>
            </a:r>
            <a:endParaRPr lang="pl-PL" sz="1800" b="0" strike="noStrike" spc="-1">
              <a:latin typeface="Arial"/>
            </a:endParaRPr>
          </a:p>
        </p:txBody>
      </p:sp>
      <p:pic>
        <p:nvPicPr>
          <p:cNvPr id="1017" name="Obraz 1016"/>
          <p:cNvPicPr/>
          <p:nvPr/>
        </p:nvPicPr>
        <p:blipFill>
          <a:blip r:embed="rId2"/>
          <a:stretch/>
        </p:blipFill>
        <p:spPr>
          <a:xfrm>
            <a:off x="7560000" y="1440000"/>
            <a:ext cx="2990520" cy="4403160"/>
          </a:xfrm>
          <a:prstGeom prst="rect">
            <a:avLst/>
          </a:prstGeom>
          <a:ln w="0">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Tytuł 1_181"/>
          <p:cNvSpPr/>
          <p:nvPr/>
        </p:nvSpPr>
        <p:spPr>
          <a:xfrm>
            <a:off x="839520" y="70416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165" name="Symbol zastępczy zawartości 2_170"/>
          <p:cNvSpPr/>
          <p:nvPr/>
        </p:nvSpPr>
        <p:spPr>
          <a:xfrm>
            <a:off x="83952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66" name="Tytuł 1_182"/>
          <p:cNvSpPr/>
          <p:nvPr/>
        </p:nvSpPr>
        <p:spPr>
          <a:xfrm>
            <a:off x="839520" y="70416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67" name="Symbol zastępczy zawartości 2_171"/>
          <p:cNvSpPr/>
          <p:nvPr/>
        </p:nvSpPr>
        <p:spPr>
          <a:xfrm>
            <a:off x="83952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68" name="Prostokąt 167"/>
          <p:cNvSpPr/>
          <p:nvPr/>
        </p:nvSpPr>
        <p:spPr>
          <a:xfrm>
            <a:off x="361080" y="2340000"/>
            <a:ext cx="557856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Szafa sterownicza i rozdzielnica – definicje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Szafa sterownicza zapewnia realizację logiki działania urządzeń elektroenergetycznych (np. wyłączników, odłączników, transformatorów), umożliwia sterowanie lokalne i zdalne oraz zabezpiecza elementy systemu elektroenergetycznego.</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169" name="Obraz 168"/>
          <p:cNvPicPr/>
          <p:nvPr/>
        </p:nvPicPr>
        <p:blipFill>
          <a:blip r:embed="rId2"/>
          <a:stretch/>
        </p:blipFill>
        <p:spPr>
          <a:xfrm>
            <a:off x="7054920" y="2325600"/>
            <a:ext cx="4104360" cy="3808800"/>
          </a:xfrm>
          <a:prstGeom prst="rect">
            <a:avLst/>
          </a:prstGeom>
          <a:ln w="0">
            <a:noFill/>
          </a:ln>
        </p:spPr>
      </p:pic>
      <p:sp>
        <p:nvSpPr>
          <p:cNvPr id="170" name="Prostokąt 169"/>
          <p:cNvSpPr/>
          <p:nvPr/>
        </p:nvSpPr>
        <p:spPr>
          <a:xfrm>
            <a:off x="0" y="6135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www.wago.com</a:t>
            </a:r>
            <a:endParaRPr lang="pl-PL" sz="1800" b="0" strike="noStrike" spc="-1">
              <a:latin typeface="Arial"/>
            </a:endParaRP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8" name="Tytuł 1_22"/>
          <p:cNvSpPr/>
          <p:nvPr/>
        </p:nvSpPr>
        <p:spPr>
          <a:xfrm>
            <a:off x="838800" y="57996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Warunki bezpiecznej pracy przy urządzeniach elektroenergetycznych</a:t>
            </a:r>
            <a:endParaRPr lang="pl-PL" sz="2800" b="0" strike="noStrike" spc="-1">
              <a:latin typeface="Arial"/>
            </a:endParaRPr>
          </a:p>
        </p:txBody>
      </p:sp>
      <p:sp>
        <p:nvSpPr>
          <p:cNvPr id="1019" name="Symbol zastępczy zawartości 2_13"/>
          <p:cNvSpPr/>
          <p:nvPr/>
        </p:nvSpPr>
        <p:spPr>
          <a:xfrm>
            <a:off x="838800" y="20404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020" name="Tytuł 1_23"/>
          <p:cNvSpPr/>
          <p:nvPr/>
        </p:nvSpPr>
        <p:spPr>
          <a:xfrm>
            <a:off x="838800" y="57996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021" name="Symbol zastępczy zawartości 2_14"/>
          <p:cNvSpPr/>
          <p:nvPr/>
        </p:nvSpPr>
        <p:spPr>
          <a:xfrm>
            <a:off x="838800" y="20404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022" name="Prostokąt 1021"/>
          <p:cNvSpPr/>
          <p:nvPr/>
        </p:nvSpPr>
        <p:spPr>
          <a:xfrm>
            <a:off x="2338560" y="1800000"/>
            <a:ext cx="7377840" cy="356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Przykładowa instrukcja eksploatacji – jak ją tworzyć i co zawiera? </a:t>
            </a:r>
            <a:endParaRPr lang="pl-PL" sz="1800" b="0" strike="noStrike" spc="-1">
              <a:latin typeface="Arial"/>
            </a:endParaRPr>
          </a:p>
        </p:txBody>
      </p:sp>
      <p:pic>
        <p:nvPicPr>
          <p:cNvPr id="1023" name="Obraz 1022"/>
          <p:cNvPicPr/>
          <p:nvPr/>
        </p:nvPicPr>
        <p:blipFill>
          <a:blip r:embed="rId2"/>
          <a:stretch/>
        </p:blipFill>
        <p:spPr>
          <a:xfrm>
            <a:off x="180000" y="2160000"/>
            <a:ext cx="2687400" cy="3956400"/>
          </a:xfrm>
          <a:prstGeom prst="rect">
            <a:avLst/>
          </a:prstGeom>
          <a:ln w="0">
            <a:noFill/>
          </a:ln>
        </p:spPr>
      </p:pic>
      <p:pic>
        <p:nvPicPr>
          <p:cNvPr id="1024" name="Obraz 1023"/>
          <p:cNvPicPr/>
          <p:nvPr/>
        </p:nvPicPr>
        <p:blipFill>
          <a:blip r:embed="rId3"/>
          <a:stretch/>
        </p:blipFill>
        <p:spPr>
          <a:xfrm>
            <a:off x="3033720" y="2160000"/>
            <a:ext cx="2722680" cy="4136400"/>
          </a:xfrm>
          <a:prstGeom prst="rect">
            <a:avLst/>
          </a:prstGeom>
          <a:ln w="0">
            <a:noFill/>
          </a:ln>
        </p:spPr>
      </p:pic>
      <p:sp>
        <p:nvSpPr>
          <p:cNvPr id="1025" name="Prostokąt 1024"/>
          <p:cNvSpPr/>
          <p:nvPr/>
        </p:nvSpPr>
        <p:spPr>
          <a:xfrm>
            <a:off x="0" y="6300000"/>
            <a:ext cx="12188520" cy="598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https://www.enea.pl/grupaenea/o_grupie/enea-polaniec/zamowienia/publiczne/modernizacja-absorberow/zalacznik-nr-11-wzor-instrukcja-eksploatacji.pdf?t=1529010032</a:t>
            </a:r>
            <a:endParaRPr lang="pl-PL" sz="1800" b="0" strike="noStrike" spc="-1">
              <a:latin typeface="Arial"/>
            </a:endParaRPr>
          </a:p>
        </p:txBody>
      </p:sp>
      <p:pic>
        <p:nvPicPr>
          <p:cNvPr id="1026" name="Obraz 1025"/>
          <p:cNvPicPr/>
          <p:nvPr/>
        </p:nvPicPr>
        <p:blipFill>
          <a:blip r:embed="rId4"/>
          <a:stretch/>
        </p:blipFill>
        <p:spPr>
          <a:xfrm>
            <a:off x="5940000" y="2108520"/>
            <a:ext cx="2876400" cy="4278960"/>
          </a:xfrm>
          <a:prstGeom prst="rect">
            <a:avLst/>
          </a:prstGeom>
          <a:ln w="0">
            <a:noFill/>
          </a:ln>
        </p:spPr>
      </p:pic>
      <p:pic>
        <p:nvPicPr>
          <p:cNvPr id="1027" name="Obraz 1026"/>
          <p:cNvPicPr/>
          <p:nvPr/>
        </p:nvPicPr>
        <p:blipFill>
          <a:blip r:embed="rId5"/>
          <a:stretch/>
        </p:blipFill>
        <p:spPr>
          <a:xfrm>
            <a:off x="9180000" y="2143440"/>
            <a:ext cx="2696400" cy="4235760"/>
          </a:xfrm>
          <a:prstGeom prst="rect">
            <a:avLst/>
          </a:prstGeom>
          <a:ln w="0">
            <a:noFill/>
          </a:ln>
        </p:spPr>
      </p:pic>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Tytuł 1_24"/>
          <p:cNvSpPr/>
          <p:nvPr/>
        </p:nvSpPr>
        <p:spPr>
          <a:xfrm>
            <a:off x="839160" y="57996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Warunki bezpiecznej pracy przy urządzeniach elektroenergetycznych</a:t>
            </a:r>
            <a:endParaRPr lang="pl-PL" sz="2800" b="0" strike="noStrike" spc="-1">
              <a:latin typeface="Arial"/>
            </a:endParaRPr>
          </a:p>
        </p:txBody>
      </p:sp>
      <p:sp>
        <p:nvSpPr>
          <p:cNvPr id="1029" name="Symbol zastępczy zawartości 2_15"/>
          <p:cNvSpPr/>
          <p:nvPr/>
        </p:nvSpPr>
        <p:spPr>
          <a:xfrm>
            <a:off x="839160" y="20404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030" name="Tytuł 1_25"/>
          <p:cNvSpPr/>
          <p:nvPr/>
        </p:nvSpPr>
        <p:spPr>
          <a:xfrm>
            <a:off x="839160" y="57996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031" name="Symbol zastępczy zawartości 2_16"/>
          <p:cNvSpPr/>
          <p:nvPr/>
        </p:nvSpPr>
        <p:spPr>
          <a:xfrm>
            <a:off x="839160" y="20404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032" name="Prostokąt 1031"/>
          <p:cNvSpPr/>
          <p:nvPr/>
        </p:nvSpPr>
        <p:spPr>
          <a:xfrm>
            <a:off x="2338920" y="1800000"/>
            <a:ext cx="7377840" cy="356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Przykładowa instrukcja eksploatacji – jak ją tworzyć i co zawiera? </a:t>
            </a:r>
            <a:endParaRPr lang="pl-PL" sz="1800" b="0" strike="noStrike" spc="-1">
              <a:latin typeface="Arial"/>
            </a:endParaRPr>
          </a:p>
        </p:txBody>
      </p:sp>
      <p:sp>
        <p:nvSpPr>
          <p:cNvPr id="1033" name="Prostokąt 1032"/>
          <p:cNvSpPr/>
          <p:nvPr/>
        </p:nvSpPr>
        <p:spPr>
          <a:xfrm>
            <a:off x="360" y="6300000"/>
            <a:ext cx="12188520" cy="598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https://www.enea.pl/grupaenea/o_grupie/enea-polaniec/zamowienia/publiczne/modernizacja-absorberow/zalacznik-nr-11-wzor-instrukcja-eksploatacji.pdf?t=1529010032</a:t>
            </a:r>
            <a:endParaRPr lang="pl-PL" sz="1800" b="0" strike="noStrike" spc="-1">
              <a:latin typeface="Arial"/>
            </a:endParaRPr>
          </a:p>
        </p:txBody>
      </p:sp>
      <p:pic>
        <p:nvPicPr>
          <p:cNvPr id="1034" name="Obraz 1033"/>
          <p:cNvPicPr/>
          <p:nvPr/>
        </p:nvPicPr>
        <p:blipFill>
          <a:blip r:embed="rId2"/>
          <a:stretch/>
        </p:blipFill>
        <p:spPr>
          <a:xfrm>
            <a:off x="180000" y="2160000"/>
            <a:ext cx="2696400" cy="4210200"/>
          </a:xfrm>
          <a:prstGeom prst="rect">
            <a:avLst/>
          </a:prstGeom>
          <a:ln w="0">
            <a:noFill/>
          </a:ln>
        </p:spPr>
      </p:pic>
      <p:pic>
        <p:nvPicPr>
          <p:cNvPr id="1035" name="Obraz 1034"/>
          <p:cNvPicPr/>
          <p:nvPr/>
        </p:nvPicPr>
        <p:blipFill>
          <a:blip r:embed="rId3"/>
          <a:stretch/>
        </p:blipFill>
        <p:spPr>
          <a:xfrm>
            <a:off x="3420000" y="2160000"/>
            <a:ext cx="2550960" cy="4227480"/>
          </a:xfrm>
          <a:prstGeom prst="rect">
            <a:avLst/>
          </a:prstGeom>
          <a:ln w="0">
            <a:noFill/>
          </a:ln>
        </p:spPr>
      </p:pic>
      <p:pic>
        <p:nvPicPr>
          <p:cNvPr id="1036" name="Obraz 1035"/>
          <p:cNvPicPr/>
          <p:nvPr/>
        </p:nvPicPr>
        <p:blipFill>
          <a:blip r:embed="rId4"/>
          <a:stretch/>
        </p:blipFill>
        <p:spPr>
          <a:xfrm>
            <a:off x="6459840" y="2160000"/>
            <a:ext cx="2716560" cy="4227480"/>
          </a:xfrm>
          <a:prstGeom prst="rect">
            <a:avLst/>
          </a:prstGeom>
          <a:ln w="0">
            <a:noFill/>
          </a:ln>
        </p:spPr>
      </p:pic>
      <p:pic>
        <p:nvPicPr>
          <p:cNvPr id="1037" name="Obraz 1036"/>
          <p:cNvPicPr/>
          <p:nvPr/>
        </p:nvPicPr>
        <p:blipFill>
          <a:blip r:embed="rId5"/>
          <a:stretch/>
        </p:blipFill>
        <p:spPr>
          <a:xfrm>
            <a:off x="9416520" y="2160000"/>
            <a:ext cx="2639880" cy="4227480"/>
          </a:xfrm>
          <a:prstGeom prst="rect">
            <a:avLst/>
          </a:prstGeom>
          <a:ln w="0">
            <a:noFill/>
          </a:ln>
        </p:spPr>
      </p:pic>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8" name="Tytuł 1_26"/>
          <p:cNvSpPr/>
          <p:nvPr/>
        </p:nvSpPr>
        <p:spPr>
          <a:xfrm>
            <a:off x="839520" y="57996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Warunki bezpiecznej pracy przy urządzeniach elektroenergetycznych</a:t>
            </a:r>
            <a:endParaRPr lang="pl-PL" sz="2800" b="0" strike="noStrike" spc="-1">
              <a:latin typeface="Arial"/>
            </a:endParaRPr>
          </a:p>
        </p:txBody>
      </p:sp>
      <p:sp>
        <p:nvSpPr>
          <p:cNvPr id="1039" name="Symbol zastępczy zawartości 2_17"/>
          <p:cNvSpPr/>
          <p:nvPr/>
        </p:nvSpPr>
        <p:spPr>
          <a:xfrm>
            <a:off x="839520" y="20404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040" name="Tytuł 1_27"/>
          <p:cNvSpPr/>
          <p:nvPr/>
        </p:nvSpPr>
        <p:spPr>
          <a:xfrm>
            <a:off x="839520" y="57996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041" name="Symbol zastępczy zawartości 2_18"/>
          <p:cNvSpPr/>
          <p:nvPr/>
        </p:nvSpPr>
        <p:spPr>
          <a:xfrm>
            <a:off x="839520" y="20404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042" name="Prostokąt 1041"/>
          <p:cNvSpPr/>
          <p:nvPr/>
        </p:nvSpPr>
        <p:spPr>
          <a:xfrm>
            <a:off x="2339280" y="1800000"/>
            <a:ext cx="7377840" cy="356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Przykładowa instrukcja eksploatacji – jak ją tworzyć i co zawiera? </a:t>
            </a:r>
            <a:endParaRPr lang="pl-PL" sz="1800" b="0" strike="noStrike" spc="-1">
              <a:latin typeface="Arial"/>
            </a:endParaRPr>
          </a:p>
        </p:txBody>
      </p:sp>
      <p:sp>
        <p:nvSpPr>
          <p:cNvPr id="1043" name="Prostokąt 1042"/>
          <p:cNvSpPr/>
          <p:nvPr/>
        </p:nvSpPr>
        <p:spPr>
          <a:xfrm>
            <a:off x="720" y="6300000"/>
            <a:ext cx="12188520" cy="598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https://www.enea.pl/grupaenea/o_grupie/enea-polaniec/zamowienia/publiczne/modernizacja-absorberow/zalacznik-nr-11-wzor-instrukcja-eksploatacji.pdf?t=1529010032</a:t>
            </a:r>
            <a:endParaRPr lang="pl-PL" sz="1800" b="0" strike="noStrike" spc="-1">
              <a:latin typeface="Arial"/>
            </a:endParaRPr>
          </a:p>
        </p:txBody>
      </p:sp>
      <p:pic>
        <p:nvPicPr>
          <p:cNvPr id="1044" name="Obraz 1043"/>
          <p:cNvPicPr/>
          <p:nvPr/>
        </p:nvPicPr>
        <p:blipFill>
          <a:blip r:embed="rId2"/>
          <a:stretch/>
        </p:blipFill>
        <p:spPr>
          <a:xfrm>
            <a:off x="44280" y="2068920"/>
            <a:ext cx="2559960" cy="4227480"/>
          </a:xfrm>
          <a:prstGeom prst="rect">
            <a:avLst/>
          </a:prstGeom>
          <a:ln w="0">
            <a:noFill/>
          </a:ln>
        </p:spPr>
      </p:pic>
      <p:pic>
        <p:nvPicPr>
          <p:cNvPr id="1045" name="Obraz 1044"/>
          <p:cNvPicPr/>
          <p:nvPr/>
        </p:nvPicPr>
        <p:blipFill>
          <a:blip r:embed="rId3"/>
          <a:stretch/>
        </p:blipFill>
        <p:spPr>
          <a:xfrm>
            <a:off x="3240000" y="2340000"/>
            <a:ext cx="4154040" cy="3863880"/>
          </a:xfrm>
          <a:prstGeom prst="rect">
            <a:avLst/>
          </a:prstGeom>
          <a:ln w="0">
            <a:noFill/>
          </a:ln>
        </p:spPr>
      </p:pic>
      <p:pic>
        <p:nvPicPr>
          <p:cNvPr id="1046" name="Obraz 1045"/>
          <p:cNvPicPr/>
          <p:nvPr/>
        </p:nvPicPr>
        <p:blipFill>
          <a:blip r:embed="rId4"/>
          <a:stretch/>
        </p:blipFill>
        <p:spPr>
          <a:xfrm>
            <a:off x="7560000" y="3035880"/>
            <a:ext cx="4496400" cy="2900520"/>
          </a:xfrm>
          <a:prstGeom prst="rect">
            <a:avLst/>
          </a:prstGeom>
          <a:ln w="0">
            <a:noFill/>
          </a:ln>
        </p:spPr>
      </p:pic>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7" name="Tytuł 1_28"/>
          <p:cNvSpPr/>
          <p:nvPr/>
        </p:nvSpPr>
        <p:spPr>
          <a:xfrm>
            <a:off x="838800" y="57996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Warunki bezpiecznej pracy przy urządzeniach elektroenergetycznych</a:t>
            </a:r>
            <a:endParaRPr lang="pl-PL" sz="2800" b="0" strike="noStrike" spc="-1">
              <a:latin typeface="Arial"/>
            </a:endParaRPr>
          </a:p>
        </p:txBody>
      </p:sp>
      <p:sp>
        <p:nvSpPr>
          <p:cNvPr id="1048" name="Symbol zastępczy zawartości 2_19"/>
          <p:cNvSpPr/>
          <p:nvPr/>
        </p:nvSpPr>
        <p:spPr>
          <a:xfrm>
            <a:off x="838800" y="20404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049" name="Tytuł 1_29"/>
          <p:cNvSpPr/>
          <p:nvPr/>
        </p:nvSpPr>
        <p:spPr>
          <a:xfrm>
            <a:off x="838800" y="57996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050" name="Symbol zastępczy zawartości 2_20"/>
          <p:cNvSpPr/>
          <p:nvPr/>
        </p:nvSpPr>
        <p:spPr>
          <a:xfrm>
            <a:off x="838800" y="20404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051" name="Prostokąt 1050"/>
          <p:cNvSpPr/>
          <p:nvPr/>
        </p:nvSpPr>
        <p:spPr>
          <a:xfrm>
            <a:off x="358560" y="2040480"/>
            <a:ext cx="6117840" cy="1878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Praca przy urządzeniach energetycznych może być wykonywana tylko i wyłącznie przez osoby uprawnione i upoważnione.</a:t>
            </a:r>
            <a:r>
              <a:rPr lang="pl-PL" sz="1800" b="0" strike="noStrike" spc="-1">
                <a:solidFill>
                  <a:srgbClr val="000000"/>
                </a:solidFill>
                <a:latin typeface="Arial"/>
                <a:ea typeface="DejaVu Sans"/>
              </a:rPr>
              <a:t> Muszą one posiadać niezbędne kwalifikacje zawodowe, które są nadawane w wyniku zdania egzaminu państwowego. Konieczne jest prowadzenie rejestru osób upoważnionych oraz zakresu i czasu trwania ich upoważnienia.</a:t>
            </a:r>
            <a:endParaRPr lang="pl-PL" sz="1800" b="0" strike="noStrike" spc="-1">
              <a:latin typeface="Arial"/>
            </a:endParaRPr>
          </a:p>
        </p:txBody>
      </p:sp>
      <p:sp>
        <p:nvSpPr>
          <p:cNvPr id="1052" name="Prostokąt 1051"/>
          <p:cNvSpPr/>
          <p:nvPr/>
        </p:nvSpPr>
        <p:spPr>
          <a:xfrm>
            <a:off x="0" y="6480000"/>
            <a:ext cx="1115964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https://laczynasnapiecie.pl/pytanie/co-moge-zrobic-majac-uprawnienia-sep-kat-e-lub-kat-d</a:t>
            </a:r>
            <a:endParaRPr lang="pl-PL" sz="1800" b="0" strike="noStrike" spc="-1">
              <a:latin typeface="Arial"/>
            </a:endParaRPr>
          </a:p>
        </p:txBody>
      </p:sp>
      <p:pic>
        <p:nvPicPr>
          <p:cNvPr id="1053" name="Obraz 1052"/>
          <p:cNvPicPr/>
          <p:nvPr/>
        </p:nvPicPr>
        <p:blipFill>
          <a:blip r:embed="rId2"/>
          <a:stretch/>
        </p:blipFill>
        <p:spPr>
          <a:xfrm>
            <a:off x="7380000" y="2928240"/>
            <a:ext cx="4101480" cy="2053440"/>
          </a:xfrm>
          <a:prstGeom prst="rect">
            <a:avLst/>
          </a:prstGeom>
          <a:ln w="0">
            <a:noFill/>
          </a:ln>
        </p:spPr>
      </p:pic>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 name="Tytuł 1_30"/>
          <p:cNvSpPr/>
          <p:nvPr/>
        </p:nvSpPr>
        <p:spPr>
          <a:xfrm>
            <a:off x="838800" y="57996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Warunki bezpiecznej pracy przy urządzeniach elektroenergetycznych</a:t>
            </a:r>
            <a:endParaRPr lang="pl-PL" sz="2800" b="0" strike="noStrike" spc="-1">
              <a:latin typeface="Arial"/>
            </a:endParaRPr>
          </a:p>
        </p:txBody>
      </p:sp>
      <p:sp>
        <p:nvSpPr>
          <p:cNvPr id="1055" name="Symbol zastępczy zawartości 2_25"/>
          <p:cNvSpPr/>
          <p:nvPr/>
        </p:nvSpPr>
        <p:spPr>
          <a:xfrm>
            <a:off x="838800" y="20404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056" name="Tytuł 1_34"/>
          <p:cNvSpPr/>
          <p:nvPr/>
        </p:nvSpPr>
        <p:spPr>
          <a:xfrm>
            <a:off x="838800" y="57996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057" name="Symbol zastępczy zawartości 2_26"/>
          <p:cNvSpPr/>
          <p:nvPr/>
        </p:nvSpPr>
        <p:spPr>
          <a:xfrm>
            <a:off x="838800" y="20404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058" name="Prostokąt 1057"/>
          <p:cNvSpPr/>
          <p:nvPr/>
        </p:nvSpPr>
        <p:spPr>
          <a:xfrm>
            <a:off x="358560" y="2040480"/>
            <a:ext cx="6117840" cy="1878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Praca przy urządzeniach energetycznych może odbywać się tylko w miejscach do tego przystosowanych i prawidłowo oznaczonych.</a:t>
            </a:r>
            <a:r>
              <a:rPr lang="pl-PL" sz="1800" b="0" strike="noStrike" spc="-1">
                <a:solidFill>
                  <a:srgbClr val="000000"/>
                </a:solidFill>
                <a:latin typeface="Arial"/>
                <a:ea typeface="DejaVu Sans"/>
              </a:rPr>
              <a:t> Obiekty energetyczne muszą być odpowiednio oznakowane, a urządzenia energetyczne nie tylko oznakowane w sposób umożliwiający ich identyfikację, ale także zabezpieczone przed dostępem osób niepowołanych.</a:t>
            </a:r>
            <a:endParaRPr lang="pl-PL" sz="1800" b="0" strike="noStrike" spc="-1">
              <a:latin typeface="Arial"/>
            </a:endParaRPr>
          </a:p>
        </p:txBody>
      </p:sp>
      <p:pic>
        <p:nvPicPr>
          <p:cNvPr id="1059" name="Obraz 1058"/>
          <p:cNvPicPr/>
          <p:nvPr/>
        </p:nvPicPr>
        <p:blipFill>
          <a:blip r:embed="rId2"/>
          <a:stretch/>
        </p:blipFill>
        <p:spPr>
          <a:xfrm>
            <a:off x="8306640" y="2152440"/>
            <a:ext cx="2129760" cy="3243960"/>
          </a:xfrm>
          <a:prstGeom prst="rect">
            <a:avLst/>
          </a:prstGeom>
          <a:ln w="0">
            <a:noFill/>
          </a:ln>
        </p:spPr>
      </p:pic>
      <p:sp>
        <p:nvSpPr>
          <p:cNvPr id="1060" name="Prostokąt 1059"/>
          <p:cNvSpPr/>
          <p:nvPr/>
        </p:nvSpPr>
        <p:spPr>
          <a:xfrm>
            <a:off x="17640" y="6511320"/>
            <a:ext cx="121741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https://www.sklep-firetech.waw.pl/</a:t>
            </a:r>
            <a:endParaRPr lang="pl-PL" sz="1800" b="0" strike="noStrike" spc="-1">
              <a:latin typeface="Arial"/>
            </a:endParaRPr>
          </a:p>
        </p:txBody>
      </p:sp>
      <p:sp>
        <p:nvSpPr>
          <p:cNvPr id="1061" name="Prostokąt 1060"/>
          <p:cNvSpPr/>
          <p:nvPr/>
        </p:nvSpPr>
        <p:spPr>
          <a:xfrm>
            <a:off x="17640" y="6215940"/>
            <a:ext cx="8011935"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dirty="0">
                <a:solidFill>
                  <a:srgbClr val="000000"/>
                </a:solidFill>
                <a:latin typeface="Arial"/>
                <a:ea typeface="DejaVu Sans"/>
              </a:rPr>
              <a:t>https://www.spe.org.pl/blog/praca-przy-urzadzeniach-energetycznych-bhp</a:t>
            </a:r>
            <a:endParaRPr lang="pl-PL" sz="1800" b="0" strike="noStrike" spc="-1" dirty="0">
              <a:latin typeface="Arial"/>
            </a:endParaRP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2" name="Tytuł 1_31"/>
          <p:cNvSpPr/>
          <p:nvPr/>
        </p:nvSpPr>
        <p:spPr>
          <a:xfrm>
            <a:off x="839160" y="58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Warunki bezpiecznej pracy przy urządzeniach elektroenergetycznych</a:t>
            </a:r>
            <a:endParaRPr lang="pl-PL" sz="2800" b="0" strike="noStrike" spc="-1">
              <a:latin typeface="Arial"/>
            </a:endParaRPr>
          </a:p>
        </p:txBody>
      </p:sp>
      <p:sp>
        <p:nvSpPr>
          <p:cNvPr id="1063" name="Symbol zastępczy zawartości 2_21"/>
          <p:cNvSpPr/>
          <p:nvPr/>
        </p:nvSpPr>
        <p:spPr>
          <a:xfrm>
            <a:off x="839160" y="204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064" name="Tytuł 1_36"/>
          <p:cNvSpPr/>
          <p:nvPr/>
        </p:nvSpPr>
        <p:spPr>
          <a:xfrm>
            <a:off x="839160" y="58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065" name="Symbol zastępczy zawartości 2_22"/>
          <p:cNvSpPr/>
          <p:nvPr/>
        </p:nvSpPr>
        <p:spPr>
          <a:xfrm>
            <a:off x="839160" y="204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066" name="Prostokąt 1065"/>
          <p:cNvSpPr/>
          <p:nvPr/>
        </p:nvSpPr>
        <p:spPr>
          <a:xfrm>
            <a:off x="358920" y="2040840"/>
            <a:ext cx="6117840" cy="2646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Praca przy urządzeniach energetycznych jest możliwa po uprzednim wykonaniu czynności sprawdzających oraz zapewnieniu odpowiednich środków ochronnych. </a:t>
            </a:r>
            <a:r>
              <a:rPr lang="pl-PL" sz="1800" b="0" strike="noStrike" spc="-1">
                <a:solidFill>
                  <a:srgbClr val="000000"/>
                </a:solidFill>
                <a:latin typeface="Arial"/>
                <a:ea typeface="DejaVu Sans"/>
              </a:rPr>
              <a:t>Należy w pierwszej kolejności sprawdzić, czy stężenie par i cieczy nie przekracza dopuszczalnych wartości i nie stwarza zagrożenia dla zdrowia. W przypadku występowania zagrożenia należy je usunąć lub zaopatrzyć się w odpowiednie środki ochronne, których wykaz musi zostać zawarty w instrukcji eksploatacyjnej. Wszystkie wyniki pomiarów muszą być rejestrowane.</a:t>
            </a:r>
            <a:endParaRPr lang="pl-PL" sz="1800" b="0" strike="noStrike" spc="-1">
              <a:latin typeface="Arial"/>
            </a:endParaRPr>
          </a:p>
        </p:txBody>
      </p:sp>
      <p:sp>
        <p:nvSpPr>
          <p:cNvPr id="1067" name="Prostokąt 1066"/>
          <p:cNvSpPr/>
          <p:nvPr/>
        </p:nvSpPr>
        <p:spPr>
          <a:xfrm>
            <a:off x="0" y="6511320"/>
            <a:ext cx="1151964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https://www.spe.org.pl/blog/praca-przy-urzadzeniach-energetycznych-bhp</a:t>
            </a:r>
            <a:endParaRPr lang="pl-PL" sz="1800" b="0" strike="noStrike" spc="-1">
              <a:latin typeface="Arial"/>
            </a:endParaRPr>
          </a:p>
        </p:txBody>
      </p:sp>
      <p:pic>
        <p:nvPicPr>
          <p:cNvPr id="1068" name="Obraz 1067"/>
          <p:cNvPicPr/>
          <p:nvPr/>
        </p:nvPicPr>
        <p:blipFill>
          <a:blip r:embed="rId2"/>
          <a:stretch/>
        </p:blipFill>
        <p:spPr>
          <a:xfrm>
            <a:off x="7609320" y="2340000"/>
            <a:ext cx="3187080" cy="3006000"/>
          </a:xfrm>
          <a:prstGeom prst="rect">
            <a:avLst/>
          </a:prstGeom>
          <a:ln w="0">
            <a:noFill/>
          </a:ln>
        </p:spPr>
      </p:pic>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9" name="Tytuł 1_38"/>
          <p:cNvSpPr/>
          <p:nvPr/>
        </p:nvSpPr>
        <p:spPr>
          <a:xfrm>
            <a:off x="839880" y="58068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Warunki bezpiecznej pracy przy urządzeniach elektroenergetycznych</a:t>
            </a:r>
            <a:endParaRPr lang="pl-PL" sz="2800" b="0" strike="noStrike" spc="-1">
              <a:latin typeface="Arial"/>
            </a:endParaRPr>
          </a:p>
        </p:txBody>
      </p:sp>
      <p:sp>
        <p:nvSpPr>
          <p:cNvPr id="1070" name="Symbol zastępczy zawartości 2_27"/>
          <p:cNvSpPr/>
          <p:nvPr/>
        </p:nvSpPr>
        <p:spPr>
          <a:xfrm>
            <a:off x="839880" y="204120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071" name="Tytuł 1_35"/>
          <p:cNvSpPr/>
          <p:nvPr/>
        </p:nvSpPr>
        <p:spPr>
          <a:xfrm>
            <a:off x="839880" y="58068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072" name="Symbol zastępczy zawartości 2_28"/>
          <p:cNvSpPr/>
          <p:nvPr/>
        </p:nvSpPr>
        <p:spPr>
          <a:xfrm>
            <a:off x="839880" y="204120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073" name="Prostokąt 1072"/>
          <p:cNvSpPr/>
          <p:nvPr/>
        </p:nvSpPr>
        <p:spPr>
          <a:xfrm>
            <a:off x="359640" y="2041200"/>
            <a:ext cx="6117840" cy="23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Praca przy urządzeniach energetycznych w przestrzeniach zamkniętych może być wykonywana w temperaturze nie większej niż 40°C</a:t>
            </a:r>
            <a:r>
              <a:rPr lang="pl-PL" sz="1800" b="0" strike="noStrike" spc="-1">
                <a:solidFill>
                  <a:srgbClr val="000000"/>
                </a:solidFill>
                <a:latin typeface="Arial"/>
                <a:ea typeface="DejaVu Sans"/>
              </a:rPr>
              <a:t>. </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Zaliczamy do nich kotły, komory, kanały, rurociągi. Przekroczenie tej temperatury jest możliwe tylko w przypadku usuwania awarii. Stanowiska pracy nie mogą być wystawione na działanie izotopowych źródeł promieniowania.</a:t>
            </a:r>
            <a:endParaRPr lang="pl-PL" sz="1800" b="0" strike="noStrike" spc="-1">
              <a:latin typeface="Arial"/>
            </a:endParaRPr>
          </a:p>
        </p:txBody>
      </p:sp>
      <p:sp>
        <p:nvSpPr>
          <p:cNvPr id="1074" name="Prostokąt 1073"/>
          <p:cNvSpPr/>
          <p:nvPr/>
        </p:nvSpPr>
        <p:spPr>
          <a:xfrm>
            <a:off x="0" y="6184440"/>
            <a:ext cx="1025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dirty="0">
                <a:solidFill>
                  <a:srgbClr val="000000"/>
                </a:solidFill>
                <a:latin typeface="Arial"/>
                <a:ea typeface="DejaVu Sans"/>
              </a:rPr>
              <a:t>https://www.spe.org.pl/blog/praca-przy-urzadzeniach-energetycznych-bhp</a:t>
            </a:r>
            <a:endParaRPr lang="pl-PL" sz="1800" b="0" strike="noStrike" spc="-1" dirty="0">
              <a:latin typeface="Arial"/>
            </a:endParaRPr>
          </a:p>
        </p:txBody>
      </p:sp>
      <p:pic>
        <p:nvPicPr>
          <p:cNvPr id="1075" name="Obraz 1074"/>
          <p:cNvPicPr/>
          <p:nvPr/>
        </p:nvPicPr>
        <p:blipFill>
          <a:blip r:embed="rId2"/>
          <a:stretch/>
        </p:blipFill>
        <p:spPr>
          <a:xfrm>
            <a:off x="7740360" y="2489040"/>
            <a:ext cx="3472560" cy="2367720"/>
          </a:xfrm>
          <a:prstGeom prst="rect">
            <a:avLst/>
          </a:prstGeom>
          <a:ln w="0">
            <a:noFill/>
          </a:ln>
        </p:spPr>
      </p:pic>
      <p:sp>
        <p:nvSpPr>
          <p:cNvPr id="1076" name="Prostokąt 1075"/>
          <p:cNvSpPr/>
          <p:nvPr/>
        </p:nvSpPr>
        <p:spPr>
          <a:xfrm>
            <a:off x="720" y="6480360"/>
            <a:ext cx="131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https://www.bankier.pl/wiadomosc/Za-goraco-w-pracy-Kiedy-mozemy-wyjsc-7269119.html</a:t>
            </a:r>
            <a:endParaRPr lang="pl-PL" sz="1800" b="0" strike="noStrike" spc="-1">
              <a:latin typeface="Arial"/>
            </a:endParaRPr>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7" name="Tytuł 1_39"/>
          <p:cNvSpPr/>
          <p:nvPr/>
        </p:nvSpPr>
        <p:spPr>
          <a:xfrm>
            <a:off x="839520" y="58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Warunki bezpiecznej pracy przy urządzeniach elektroenergetycznych</a:t>
            </a:r>
            <a:endParaRPr lang="pl-PL" sz="2800" b="0" strike="noStrike" spc="-1">
              <a:latin typeface="Arial"/>
            </a:endParaRPr>
          </a:p>
        </p:txBody>
      </p:sp>
      <p:sp>
        <p:nvSpPr>
          <p:cNvPr id="1078" name="Symbol zastępczy zawartości 2_29"/>
          <p:cNvSpPr/>
          <p:nvPr/>
        </p:nvSpPr>
        <p:spPr>
          <a:xfrm>
            <a:off x="839520" y="204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079" name="Tytuł 1_40"/>
          <p:cNvSpPr/>
          <p:nvPr/>
        </p:nvSpPr>
        <p:spPr>
          <a:xfrm>
            <a:off x="839520" y="58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080" name="Symbol zastępczy zawartości 2_30"/>
          <p:cNvSpPr/>
          <p:nvPr/>
        </p:nvSpPr>
        <p:spPr>
          <a:xfrm>
            <a:off x="839520" y="204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081" name="Prostokąt 1080"/>
          <p:cNvSpPr/>
          <p:nvPr/>
        </p:nvSpPr>
        <p:spPr>
          <a:xfrm>
            <a:off x="359280" y="2040840"/>
            <a:ext cx="6117840" cy="23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Prace przy urządzeniach energetycznych do magazynowania paliw można przeprowadzać tylko opróżnieniu instalacji i odcięciu dopływu paliwa.</a:t>
            </a:r>
            <a:r>
              <a:rPr lang="pl-PL" sz="1800" b="0" strike="noStrike" spc="-1">
                <a:solidFill>
                  <a:srgbClr val="000000"/>
                </a:solidFill>
                <a:latin typeface="Arial"/>
                <a:ea typeface="DejaVu Sans"/>
              </a:rPr>
              <a:t> Analogicznie – przy urządzeniach cieplnych konieczne jest odcięcie dopływu czynnika grzewczego, a przy instalacjach hydrotechnicznych po zamknięciu dopływu wody. Strefy prac, które wymagają wyłączenia urządzeń lub instalacji z ruchu muszą zostać prawidłowo oznakowane.</a:t>
            </a:r>
            <a:endParaRPr lang="pl-PL" sz="1800" b="0" strike="noStrike" spc="-1">
              <a:latin typeface="Arial"/>
            </a:endParaRPr>
          </a:p>
        </p:txBody>
      </p:sp>
      <p:sp>
        <p:nvSpPr>
          <p:cNvPr id="1082" name="Prostokąt 1081"/>
          <p:cNvSpPr/>
          <p:nvPr/>
        </p:nvSpPr>
        <p:spPr>
          <a:xfrm>
            <a:off x="0" y="6184080"/>
            <a:ext cx="8258175"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dirty="0">
                <a:solidFill>
                  <a:srgbClr val="000000"/>
                </a:solidFill>
                <a:latin typeface="Arial"/>
                <a:ea typeface="DejaVu Sans"/>
              </a:rPr>
              <a:t>https://www.spe.org.pl/blog/praca-przy-urzadzeniach-energetycznych-bhp</a:t>
            </a:r>
            <a:endParaRPr lang="pl-PL" sz="1800" b="0" strike="noStrike" spc="-1" dirty="0">
              <a:latin typeface="Arial"/>
            </a:endParaRPr>
          </a:p>
        </p:txBody>
      </p:sp>
      <p:pic>
        <p:nvPicPr>
          <p:cNvPr id="1083" name="Obraz 1082"/>
          <p:cNvPicPr/>
          <p:nvPr/>
        </p:nvPicPr>
        <p:blipFill>
          <a:blip r:embed="rId2"/>
          <a:stretch/>
        </p:blipFill>
        <p:spPr>
          <a:xfrm>
            <a:off x="6660000" y="2340000"/>
            <a:ext cx="5292000" cy="3367800"/>
          </a:xfrm>
          <a:prstGeom prst="rect">
            <a:avLst/>
          </a:prstGeom>
          <a:ln w="0">
            <a:noFill/>
          </a:ln>
        </p:spPr>
      </p:pic>
      <p:sp>
        <p:nvSpPr>
          <p:cNvPr id="1084" name="Prostokąt 1083"/>
          <p:cNvSpPr/>
          <p:nvPr/>
        </p:nvSpPr>
        <p:spPr>
          <a:xfrm>
            <a:off x="0" y="6466680"/>
            <a:ext cx="1025964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https://grupasilesia.com.pl/wp-content/uploads/2024/08/g2.pdf</a:t>
            </a:r>
            <a:endParaRPr lang="pl-PL" sz="1800" b="0" strike="noStrike" spc="-1">
              <a:latin typeface="Arial"/>
            </a:endParaRP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 name="Tytuł 1_37"/>
          <p:cNvSpPr/>
          <p:nvPr/>
        </p:nvSpPr>
        <p:spPr>
          <a:xfrm>
            <a:off x="839520" y="58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Warunki bezpiecznej pracy przy urządzeniach elektroenergetycznych</a:t>
            </a:r>
            <a:endParaRPr lang="pl-PL" sz="2800" b="0" strike="noStrike" spc="-1">
              <a:latin typeface="Arial"/>
            </a:endParaRPr>
          </a:p>
        </p:txBody>
      </p:sp>
      <p:sp>
        <p:nvSpPr>
          <p:cNvPr id="1086" name="Symbol zastępczy zawartości 2_33"/>
          <p:cNvSpPr/>
          <p:nvPr/>
        </p:nvSpPr>
        <p:spPr>
          <a:xfrm>
            <a:off x="839520" y="204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087" name="Tytuł 1_42"/>
          <p:cNvSpPr/>
          <p:nvPr/>
        </p:nvSpPr>
        <p:spPr>
          <a:xfrm>
            <a:off x="839520" y="58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088" name="Symbol zastępczy zawartości 2_34"/>
          <p:cNvSpPr/>
          <p:nvPr/>
        </p:nvSpPr>
        <p:spPr>
          <a:xfrm>
            <a:off x="839520" y="204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089" name="Prostokąt 1088"/>
          <p:cNvSpPr/>
          <p:nvPr/>
        </p:nvSpPr>
        <p:spPr>
          <a:xfrm>
            <a:off x="359280" y="2040840"/>
            <a:ext cx="6117840" cy="2902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Prace przy nieosłoniętych urządzeniach i instalacjach elektrycznych pod napięciem wymagają zachowania określonych odstępów w powietrzu.</a:t>
            </a:r>
            <a:r>
              <a:rPr lang="pl-PL" sz="1800" b="0" strike="noStrike" spc="-1">
                <a:solidFill>
                  <a:srgbClr val="000000"/>
                </a:solidFill>
                <a:latin typeface="Arial"/>
                <a:ea typeface="DejaVu Sans"/>
              </a:rPr>
              <a:t> Wyznaczają one zewnętrzną granicę strefy prac. Minimalne odstępy uzależnione są od napięcia znamionowego urządzenia. Przykładowo, instalacja o napięciu nie większym niż 3kV wymaga zachowania minimalnego odstępu 60 mm dla prac pod napięciem i 1120 mm dla prac w pobliżu napięcia. Urządzenia odłączone od napięcia należy zabezpieczyć przed jego przypadkowym załączeniem i uziemić.</a:t>
            </a:r>
            <a:endParaRPr lang="pl-PL" sz="1800" b="0" strike="noStrike" spc="-1">
              <a:latin typeface="Arial"/>
            </a:endParaRPr>
          </a:p>
        </p:txBody>
      </p:sp>
      <p:sp>
        <p:nvSpPr>
          <p:cNvPr id="1090" name="Prostokąt 1089"/>
          <p:cNvSpPr/>
          <p:nvPr/>
        </p:nvSpPr>
        <p:spPr>
          <a:xfrm>
            <a:off x="360" y="6466680"/>
            <a:ext cx="760680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https://www.spe.org.pl/blog/praca-przy-urzadzeniach-energetycznych</a:t>
            </a:r>
            <a:endParaRPr lang="pl-PL" sz="1800" b="0" strike="noStrike" spc="-1">
              <a:latin typeface="Arial"/>
            </a:endParaRPr>
          </a:p>
        </p:txBody>
      </p:sp>
      <p:pic>
        <p:nvPicPr>
          <p:cNvPr id="1091" name="Obraz 1090"/>
          <p:cNvPicPr/>
          <p:nvPr/>
        </p:nvPicPr>
        <p:blipFill>
          <a:blip r:embed="rId2"/>
          <a:stretch/>
        </p:blipFill>
        <p:spPr>
          <a:xfrm>
            <a:off x="7776000" y="2040840"/>
            <a:ext cx="3920400" cy="3367800"/>
          </a:xfrm>
          <a:prstGeom prst="rect">
            <a:avLst/>
          </a:prstGeom>
          <a:ln w="0">
            <a:noFill/>
          </a:ln>
        </p:spPr>
      </p:pic>
      <p:sp>
        <p:nvSpPr>
          <p:cNvPr id="1092" name="Prostokąt 1091"/>
          <p:cNvSpPr/>
          <p:nvPr/>
        </p:nvSpPr>
        <p:spPr>
          <a:xfrm>
            <a:off x="0" y="6184080"/>
            <a:ext cx="1066800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dirty="0">
                <a:solidFill>
                  <a:srgbClr val="000000"/>
                </a:solidFill>
                <a:latin typeface="Arial"/>
                <a:ea typeface="DejaVu Sans"/>
              </a:rPr>
              <a:t>https://www.energetyka.plus/prace-na-wysokosci-w-elektroenergetyce-przepisy-i-wyposazenie/</a:t>
            </a:r>
            <a:endParaRPr lang="pl-PL" sz="1800" b="0" strike="noStrike" spc="-1" dirty="0">
              <a:latin typeface="Arial"/>
            </a:endParaRPr>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3" name="Tytuł 1_41"/>
          <p:cNvSpPr/>
          <p:nvPr/>
        </p:nvSpPr>
        <p:spPr>
          <a:xfrm>
            <a:off x="839520" y="58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Warunki bezpiecznej pracy przy urządzeniach elektroenergetycznych</a:t>
            </a:r>
            <a:endParaRPr lang="pl-PL" sz="2800" b="0" strike="noStrike" spc="-1">
              <a:latin typeface="Arial"/>
            </a:endParaRPr>
          </a:p>
        </p:txBody>
      </p:sp>
      <p:sp>
        <p:nvSpPr>
          <p:cNvPr id="1094" name="Symbol zastępczy zawartości 2_31"/>
          <p:cNvSpPr/>
          <p:nvPr/>
        </p:nvSpPr>
        <p:spPr>
          <a:xfrm>
            <a:off x="839520" y="204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095" name="Tytuł 1_44"/>
          <p:cNvSpPr/>
          <p:nvPr/>
        </p:nvSpPr>
        <p:spPr>
          <a:xfrm>
            <a:off x="839520" y="58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096" name="Symbol zastępczy zawartości 2_32"/>
          <p:cNvSpPr/>
          <p:nvPr/>
        </p:nvSpPr>
        <p:spPr>
          <a:xfrm>
            <a:off x="839520" y="204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097" name="Prostokąt 1096"/>
          <p:cNvSpPr/>
          <p:nvPr/>
        </p:nvSpPr>
        <p:spPr>
          <a:xfrm>
            <a:off x="359280" y="2040840"/>
            <a:ext cx="6117840" cy="2134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Prace szczególnie niebezpieczne dla zdrowia lub życia ludzkiego wymagają wystosowania przez przełożonego pisemnego polecenia.</a:t>
            </a:r>
            <a:r>
              <a:rPr lang="pl-PL" sz="1800" b="0" strike="noStrike" spc="-1">
                <a:solidFill>
                  <a:srgbClr val="000000"/>
                </a:solidFill>
                <a:latin typeface="Arial"/>
                <a:ea typeface="DejaVu Sans"/>
              </a:rPr>
              <a:t> Muszą być wykonywane przez co najmniej dwie osoby. Zaliczamy do nich między innymi prace wewnątrz przestrzeni zamkniętych, w strefach zagrożonych pożarem lub wybuchem, w pobliżu nieosłoniętych urządzeń elektroenergetycznych, w obiegach wody czy w wykopach.</a:t>
            </a:r>
            <a:endParaRPr lang="pl-PL" sz="1800" b="0" strike="noStrike" spc="-1">
              <a:latin typeface="Arial"/>
            </a:endParaRPr>
          </a:p>
        </p:txBody>
      </p:sp>
      <p:sp>
        <p:nvSpPr>
          <p:cNvPr id="1098" name="Prostokąt 1097"/>
          <p:cNvSpPr/>
          <p:nvPr/>
        </p:nvSpPr>
        <p:spPr>
          <a:xfrm>
            <a:off x="360" y="6467760"/>
            <a:ext cx="821019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dirty="0">
                <a:solidFill>
                  <a:srgbClr val="000000"/>
                </a:solidFill>
                <a:latin typeface="Arial"/>
                <a:ea typeface="DejaVu Sans"/>
              </a:rPr>
              <a:t>https://www.spe.org.pl/blog/praca-przy-urzadzeniach-energetycznych-bhp</a:t>
            </a:r>
            <a:endParaRPr lang="pl-PL" sz="1800" b="0" strike="noStrike" spc="-1" dirty="0">
              <a:latin typeface="Arial"/>
            </a:endParaRPr>
          </a:p>
        </p:txBody>
      </p:sp>
      <p:sp>
        <p:nvSpPr>
          <p:cNvPr id="1099" name="Prostokąt 1098"/>
          <p:cNvSpPr/>
          <p:nvPr/>
        </p:nvSpPr>
        <p:spPr>
          <a:xfrm>
            <a:off x="0" y="6184080"/>
            <a:ext cx="8696325"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dirty="0">
                <a:solidFill>
                  <a:srgbClr val="000000"/>
                </a:solidFill>
                <a:latin typeface="Arial"/>
                <a:ea typeface="DejaVu Sans"/>
              </a:rPr>
              <a:t>https://asystentbhp.pl/bhp-przy-urzadzeniach-elektroenergetycznych/</a:t>
            </a:r>
            <a:endParaRPr lang="pl-PL" sz="1800" b="0" strike="noStrike" spc="-1" dirty="0">
              <a:latin typeface="Arial"/>
            </a:endParaRPr>
          </a:p>
        </p:txBody>
      </p:sp>
      <p:pic>
        <p:nvPicPr>
          <p:cNvPr id="1100" name="Obraz 1099"/>
          <p:cNvPicPr/>
          <p:nvPr/>
        </p:nvPicPr>
        <p:blipFill>
          <a:blip r:embed="rId2"/>
          <a:stretch/>
        </p:blipFill>
        <p:spPr>
          <a:xfrm>
            <a:off x="7200000" y="2520000"/>
            <a:ext cx="4282200" cy="2853720"/>
          </a:xfrm>
          <a:prstGeom prst="rect">
            <a:avLst/>
          </a:prstGeom>
          <a:ln w="0">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Tytuł 1_183"/>
          <p:cNvSpPr/>
          <p:nvPr/>
        </p:nvSpPr>
        <p:spPr>
          <a:xfrm>
            <a:off x="839520" y="70416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172" name="Symbol zastępczy zawartości 2_172"/>
          <p:cNvSpPr/>
          <p:nvPr/>
        </p:nvSpPr>
        <p:spPr>
          <a:xfrm>
            <a:off x="83952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73" name="Tytuł 1_184"/>
          <p:cNvSpPr/>
          <p:nvPr/>
        </p:nvSpPr>
        <p:spPr>
          <a:xfrm>
            <a:off x="839520" y="70416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74" name="Symbol zastępczy zawartości 2_173"/>
          <p:cNvSpPr/>
          <p:nvPr/>
        </p:nvSpPr>
        <p:spPr>
          <a:xfrm>
            <a:off x="83952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75" name="Prostokąt 174"/>
          <p:cNvSpPr/>
          <p:nvPr/>
        </p:nvSpPr>
        <p:spPr>
          <a:xfrm>
            <a:off x="361080" y="2340000"/>
            <a:ext cx="557856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Szafa sterownicza i rozdzielnica – definicje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Rozdzielnica</a:t>
            </a:r>
            <a:r>
              <a:rPr lang="pl-PL" sz="1800" b="0" strike="noStrike" spc="-1">
                <a:solidFill>
                  <a:srgbClr val="000000"/>
                </a:solidFill>
                <a:latin typeface="Arial"/>
                <a:ea typeface="DejaVu Sans"/>
              </a:rPr>
              <a:t> to zespół urządzeń elektroenergetycznych służących do rozdziału energii elektrycznej, jej zabezpieczenia oraz umożliwienia łączeń w sieci elektroenergetycznej.</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176" name="Prostokąt 175"/>
          <p:cNvSpPr/>
          <p:nvPr/>
        </p:nvSpPr>
        <p:spPr>
          <a:xfrm>
            <a:off x="0" y="6135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www.wago.com</a:t>
            </a:r>
            <a:endParaRPr lang="pl-PL" sz="1800" b="0" strike="noStrike" spc="-1">
              <a:latin typeface="Arial"/>
            </a:endParaRPr>
          </a:p>
        </p:txBody>
      </p:sp>
      <p:pic>
        <p:nvPicPr>
          <p:cNvPr id="177" name="Obraz 176"/>
          <p:cNvPicPr/>
          <p:nvPr/>
        </p:nvPicPr>
        <p:blipFill>
          <a:blip r:embed="rId2"/>
          <a:stretch/>
        </p:blipFill>
        <p:spPr>
          <a:xfrm>
            <a:off x="6075000" y="1800000"/>
            <a:ext cx="5782320" cy="4139280"/>
          </a:xfrm>
          <a:prstGeom prst="rect">
            <a:avLst/>
          </a:prstGeom>
          <a:ln w="0">
            <a:noFill/>
          </a:ln>
        </p:spPr>
      </p:pic>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1" name="Tytuł 1_43"/>
          <p:cNvSpPr/>
          <p:nvPr/>
        </p:nvSpPr>
        <p:spPr>
          <a:xfrm>
            <a:off x="839880" y="58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Warunki bezpiecznej pracy przy urządzeniach elektroenergetycznych</a:t>
            </a:r>
            <a:endParaRPr lang="pl-PL" sz="2800" b="0" strike="noStrike" spc="-1">
              <a:latin typeface="Arial"/>
            </a:endParaRPr>
          </a:p>
        </p:txBody>
      </p:sp>
      <p:sp>
        <p:nvSpPr>
          <p:cNvPr id="1102" name="Symbol zastępczy zawartości 2_37"/>
          <p:cNvSpPr/>
          <p:nvPr/>
        </p:nvSpPr>
        <p:spPr>
          <a:xfrm>
            <a:off x="839880" y="204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103" name="Tytuł 1_46"/>
          <p:cNvSpPr/>
          <p:nvPr/>
        </p:nvSpPr>
        <p:spPr>
          <a:xfrm>
            <a:off x="839880" y="58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104" name="Symbol zastępczy zawartości 2_38"/>
          <p:cNvSpPr/>
          <p:nvPr/>
        </p:nvSpPr>
        <p:spPr>
          <a:xfrm>
            <a:off x="839880" y="204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105" name="Prostokąt 1104"/>
          <p:cNvSpPr/>
          <p:nvPr/>
        </p:nvSpPr>
        <p:spPr>
          <a:xfrm>
            <a:off x="720" y="6466680"/>
            <a:ext cx="971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https://www.spe.org.pl/blog/praca-przy-urzadzeniach-energetycznych-bhp</a:t>
            </a:r>
            <a:endParaRPr lang="pl-PL" sz="1800" b="0" strike="noStrike" spc="-1">
              <a:latin typeface="Arial"/>
            </a:endParaRPr>
          </a:p>
        </p:txBody>
      </p:sp>
      <p:sp>
        <p:nvSpPr>
          <p:cNvPr id="1106" name="Prostokąt 1105"/>
          <p:cNvSpPr/>
          <p:nvPr/>
        </p:nvSpPr>
        <p:spPr>
          <a:xfrm>
            <a:off x="359280" y="2041200"/>
            <a:ext cx="6117840" cy="23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Prace przy urządzeniach energetycznych mogą być wykonywane po przygotowaniu i przekazaniu strefy pracy.</a:t>
            </a:r>
            <a:r>
              <a:rPr lang="pl-PL" sz="1800" b="0" strike="noStrike" spc="-1">
                <a:solidFill>
                  <a:srgbClr val="000000"/>
                </a:solidFill>
                <a:latin typeface="Arial"/>
                <a:ea typeface="DejaVu Sans"/>
              </a:rPr>
              <a:t> Do czynności przygotowawczych zaliczamy ustalenie kolejności przeprowadzania prac, uzyskanie niezbędnych zezwoleń, oznaczenie strefy pracy, właściwy dobór osób i poinformowanie ich o ewentualnych zagrożeniach, zapewnienie właściwych środków ochrony indywidualnej (odzież, obuwie, narzędzia) oraz ustalenie sposobu łączności i alarmowania.</a:t>
            </a:r>
            <a:endParaRPr lang="pl-PL" sz="1800" b="0" strike="noStrike" spc="-1">
              <a:latin typeface="Arial"/>
            </a:endParaRPr>
          </a:p>
        </p:txBody>
      </p:sp>
      <p:pic>
        <p:nvPicPr>
          <p:cNvPr id="1107" name="Obraz 1106"/>
          <p:cNvPicPr/>
          <p:nvPr/>
        </p:nvPicPr>
        <p:blipFill>
          <a:blip r:embed="rId2"/>
          <a:stretch/>
        </p:blipFill>
        <p:spPr>
          <a:xfrm>
            <a:off x="6480720" y="2160000"/>
            <a:ext cx="5395680" cy="3348000"/>
          </a:xfrm>
          <a:prstGeom prst="rect">
            <a:avLst/>
          </a:prstGeom>
          <a:ln w="0">
            <a:noFill/>
          </a:ln>
        </p:spPr>
      </p:pic>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8" name="Tytuł 1_45"/>
          <p:cNvSpPr/>
          <p:nvPr/>
        </p:nvSpPr>
        <p:spPr>
          <a:xfrm>
            <a:off x="840240" y="58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organizacji i wykonywania prac przy urządzeniach elektroenergetycznych</a:t>
            </a:r>
            <a:endParaRPr lang="pl-PL" sz="2800" b="0" strike="noStrike" spc="-1">
              <a:latin typeface="Arial"/>
            </a:endParaRPr>
          </a:p>
        </p:txBody>
      </p:sp>
      <p:sp>
        <p:nvSpPr>
          <p:cNvPr id="1109" name="Symbol zastępczy zawartości 2_35"/>
          <p:cNvSpPr/>
          <p:nvPr/>
        </p:nvSpPr>
        <p:spPr>
          <a:xfrm>
            <a:off x="840240" y="204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110" name="Tytuł 1_48"/>
          <p:cNvSpPr/>
          <p:nvPr/>
        </p:nvSpPr>
        <p:spPr>
          <a:xfrm>
            <a:off x="840240" y="58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111" name="Symbol zastępczy zawartości 2_36"/>
          <p:cNvSpPr/>
          <p:nvPr/>
        </p:nvSpPr>
        <p:spPr>
          <a:xfrm>
            <a:off x="840240" y="204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112" name="Prostokąt 1111"/>
          <p:cNvSpPr/>
          <p:nvPr/>
        </p:nvSpPr>
        <p:spPr>
          <a:xfrm>
            <a:off x="359640" y="2160000"/>
            <a:ext cx="11696760" cy="4182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Wyróżniamy następujące rodzaje poleceń na pracę:</a:t>
            </a:r>
            <a:r>
              <a:rPr lang="pl-PL" sz="1800" b="0" strike="noStrike" spc="-1">
                <a:solidFill>
                  <a:srgbClr val="000000"/>
                </a:solidFill>
                <a:latin typeface="Arial"/>
                <a:ea typeface="DejaVu Sans"/>
              </a:rPr>
              <a:t> </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Polecenie pisemne</a:t>
            </a:r>
            <a:r>
              <a:rPr lang="pl-PL" sz="1800" b="0" strike="noStrike" spc="-1">
                <a:solidFill>
                  <a:srgbClr val="000000"/>
                </a:solidFill>
                <a:latin typeface="Arial"/>
                <a:ea typeface="DejaVu Sans"/>
              </a:rPr>
              <a:t>: Wymagane przy pracach szczególnie niebezpiecznych, takich jak prace pod napięciem, w pobliżu linii napowietrznych czy remonty dużych urządzeń. Polecenie wydaje upoważniona osoba, a dokument zawiera szczegółowy zakres prac.</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Polecenie ustne:</a:t>
            </a:r>
            <a:r>
              <a:rPr lang="pl-PL" sz="1800" b="0" strike="noStrike" spc="-1">
                <a:solidFill>
                  <a:srgbClr val="000000"/>
                </a:solidFill>
                <a:latin typeface="Arial"/>
                <a:ea typeface="DejaVu Sans"/>
              </a:rPr>
              <a:t> Stosowane dla rutynowych, mniej skomplikowanych prac eksploatacyjnych, które nie niosą szczególnego ryzyka.</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Bez polecenia:</a:t>
            </a:r>
            <a:r>
              <a:rPr lang="pl-PL" sz="1800" b="0" strike="noStrike" spc="-1">
                <a:solidFill>
                  <a:srgbClr val="000000"/>
                </a:solidFill>
                <a:latin typeface="Arial"/>
                <a:ea typeface="DejaVu Sans"/>
              </a:rPr>
              <a:t> Prace wykonywane przez uprawnione osoby w ramach stałych instrukcji eksploatacji, a także w sytuacjach ratowania zdrowia, życia lub zabezpieczania urządzeń przed zniszczeniem. </a:t>
            </a:r>
            <a:endParaRPr lang="pl-PL" sz="1800" b="0" strike="noStrike" spc="-1">
              <a:latin typeface="Arial"/>
            </a:endParaRPr>
          </a:p>
        </p:txBody>
      </p:sp>
      <p:sp>
        <p:nvSpPr>
          <p:cNvPr id="1113" name="Prostokąt 1112"/>
          <p:cNvSpPr/>
          <p:nvPr/>
        </p:nvSpPr>
        <p:spPr>
          <a:xfrm>
            <a:off x="160920" y="6480000"/>
            <a:ext cx="118987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https://sip.lex.pl/</a:t>
            </a:r>
            <a:endParaRPr lang="pl-PL" sz="1800" b="0" strike="noStrike" spc="-1">
              <a:latin typeface="Arial"/>
            </a:endParaRPr>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4" name="Tytuł 1_47"/>
          <p:cNvSpPr/>
          <p:nvPr/>
        </p:nvSpPr>
        <p:spPr>
          <a:xfrm>
            <a:off x="840600" y="58068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organizacji i wykonywania prac przy urządzeniach elektroenergetycznych</a:t>
            </a:r>
            <a:endParaRPr lang="pl-PL" sz="2800" b="0" strike="noStrike" spc="-1">
              <a:latin typeface="Arial"/>
            </a:endParaRPr>
          </a:p>
        </p:txBody>
      </p:sp>
      <p:sp>
        <p:nvSpPr>
          <p:cNvPr id="1115" name="Symbol zastępczy zawartości 2_41"/>
          <p:cNvSpPr/>
          <p:nvPr/>
        </p:nvSpPr>
        <p:spPr>
          <a:xfrm>
            <a:off x="840600" y="204120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116" name="Tytuł 1_50"/>
          <p:cNvSpPr/>
          <p:nvPr/>
        </p:nvSpPr>
        <p:spPr>
          <a:xfrm>
            <a:off x="840600" y="58068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117" name="Symbol zastępczy zawartości 2_42"/>
          <p:cNvSpPr/>
          <p:nvPr/>
        </p:nvSpPr>
        <p:spPr>
          <a:xfrm>
            <a:off x="840600" y="204120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118" name="Prostokąt 1117"/>
          <p:cNvSpPr/>
          <p:nvPr/>
        </p:nvSpPr>
        <p:spPr>
          <a:xfrm>
            <a:off x="161280" y="6480360"/>
            <a:ext cx="1279836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https://sip.lex.pl/</a:t>
            </a:r>
            <a:endParaRPr lang="pl-PL" sz="1800" b="0" strike="noStrike" spc="-1">
              <a:latin typeface="Arial"/>
            </a:endParaRPr>
          </a:p>
        </p:txBody>
      </p:sp>
      <p:pic>
        <p:nvPicPr>
          <p:cNvPr id="1119" name="Obraz 1118"/>
          <p:cNvPicPr/>
          <p:nvPr/>
        </p:nvPicPr>
        <p:blipFill>
          <a:blip r:embed="rId2"/>
          <a:stretch/>
        </p:blipFill>
        <p:spPr>
          <a:xfrm>
            <a:off x="0" y="1980000"/>
            <a:ext cx="12188160" cy="3525120"/>
          </a:xfrm>
          <a:prstGeom prst="rect">
            <a:avLst/>
          </a:prstGeom>
          <a:ln w="0">
            <a:noFill/>
          </a:ln>
        </p:spPr>
      </p:pic>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0" name="Tytuł 1_49"/>
          <p:cNvSpPr/>
          <p:nvPr/>
        </p:nvSpPr>
        <p:spPr>
          <a:xfrm>
            <a:off x="840600" y="58104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organizacji i wykonywania prac przy urządzeniach elektroenergetycznych</a:t>
            </a:r>
            <a:endParaRPr lang="pl-PL" sz="2800" b="0" strike="noStrike" spc="-1">
              <a:latin typeface="Arial"/>
            </a:endParaRPr>
          </a:p>
        </p:txBody>
      </p:sp>
      <p:sp>
        <p:nvSpPr>
          <p:cNvPr id="1121" name="Symbol zastępczy zawartości 2_39"/>
          <p:cNvSpPr/>
          <p:nvPr/>
        </p:nvSpPr>
        <p:spPr>
          <a:xfrm>
            <a:off x="840600" y="204156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122" name="Tytuł 1_52"/>
          <p:cNvSpPr/>
          <p:nvPr/>
        </p:nvSpPr>
        <p:spPr>
          <a:xfrm>
            <a:off x="840600" y="58104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123" name="Symbol zastępczy zawartości 2_40"/>
          <p:cNvSpPr/>
          <p:nvPr/>
        </p:nvSpPr>
        <p:spPr>
          <a:xfrm>
            <a:off x="840600" y="204156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124" name="Prostokąt 1123"/>
          <p:cNvSpPr/>
          <p:nvPr/>
        </p:nvSpPr>
        <p:spPr>
          <a:xfrm>
            <a:off x="161280" y="6480720"/>
            <a:ext cx="1045836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https://sip.lex.pl/</a:t>
            </a:r>
            <a:endParaRPr lang="pl-PL" sz="1800" b="0" strike="noStrike" spc="-1">
              <a:latin typeface="Arial"/>
            </a:endParaRPr>
          </a:p>
        </p:txBody>
      </p:sp>
      <p:pic>
        <p:nvPicPr>
          <p:cNvPr id="1125" name="Obraz 1124"/>
          <p:cNvPicPr/>
          <p:nvPr/>
        </p:nvPicPr>
        <p:blipFill>
          <a:blip r:embed="rId2"/>
          <a:stretch/>
        </p:blipFill>
        <p:spPr>
          <a:xfrm>
            <a:off x="48240" y="2224080"/>
            <a:ext cx="12188160" cy="3532320"/>
          </a:xfrm>
          <a:prstGeom prst="rect">
            <a:avLst/>
          </a:prstGeom>
          <a:ln w="0">
            <a:noFill/>
          </a:ln>
        </p:spPr>
      </p:pic>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 name="Tytuł 1_51"/>
          <p:cNvSpPr/>
          <p:nvPr/>
        </p:nvSpPr>
        <p:spPr>
          <a:xfrm>
            <a:off x="840600" y="5814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organizacji i wykonywania prac przy urządzeniach elektroenergetycznych</a:t>
            </a:r>
            <a:endParaRPr lang="pl-PL" sz="2800" b="0" strike="noStrike" spc="-1">
              <a:latin typeface="Arial"/>
            </a:endParaRPr>
          </a:p>
        </p:txBody>
      </p:sp>
      <p:sp>
        <p:nvSpPr>
          <p:cNvPr id="1127" name="Symbol zastępczy zawartości 2_45"/>
          <p:cNvSpPr/>
          <p:nvPr/>
        </p:nvSpPr>
        <p:spPr>
          <a:xfrm>
            <a:off x="840600" y="204192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128" name="Tytuł 1_54"/>
          <p:cNvSpPr/>
          <p:nvPr/>
        </p:nvSpPr>
        <p:spPr>
          <a:xfrm>
            <a:off x="840600" y="58140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129" name="Symbol zastępczy zawartości 2_46"/>
          <p:cNvSpPr/>
          <p:nvPr/>
        </p:nvSpPr>
        <p:spPr>
          <a:xfrm>
            <a:off x="840600" y="204192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130" name="Prostokąt 1129"/>
          <p:cNvSpPr/>
          <p:nvPr/>
        </p:nvSpPr>
        <p:spPr>
          <a:xfrm>
            <a:off x="161280" y="6481080"/>
            <a:ext cx="1009836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https://sip.lex.pl/</a:t>
            </a:r>
            <a:endParaRPr lang="pl-PL" sz="1800" b="0" strike="noStrike" spc="-1">
              <a:latin typeface="Arial"/>
            </a:endParaRPr>
          </a:p>
        </p:txBody>
      </p:sp>
      <p:pic>
        <p:nvPicPr>
          <p:cNvPr id="1131" name="Obraz 1130"/>
          <p:cNvPicPr/>
          <p:nvPr/>
        </p:nvPicPr>
        <p:blipFill>
          <a:blip r:embed="rId2"/>
          <a:stretch/>
        </p:blipFill>
        <p:spPr>
          <a:xfrm>
            <a:off x="34200" y="2090880"/>
            <a:ext cx="12188160" cy="2701800"/>
          </a:xfrm>
          <a:prstGeom prst="rect">
            <a:avLst/>
          </a:prstGeom>
          <a:ln w="0">
            <a:noFill/>
          </a:ln>
        </p:spPr>
      </p:pic>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2" name="Tytuł 1_53"/>
          <p:cNvSpPr/>
          <p:nvPr/>
        </p:nvSpPr>
        <p:spPr>
          <a:xfrm>
            <a:off x="840600" y="58176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organizacji i wykonywania prac przy urządzeniach elektroenergetycznych</a:t>
            </a:r>
            <a:endParaRPr lang="pl-PL" sz="2800" b="0" strike="noStrike" spc="-1">
              <a:latin typeface="Arial"/>
            </a:endParaRPr>
          </a:p>
        </p:txBody>
      </p:sp>
      <p:sp>
        <p:nvSpPr>
          <p:cNvPr id="1133" name="Symbol zastępczy zawartości 2_43"/>
          <p:cNvSpPr/>
          <p:nvPr/>
        </p:nvSpPr>
        <p:spPr>
          <a:xfrm>
            <a:off x="840600" y="20422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134" name="Tytuł 1_56"/>
          <p:cNvSpPr/>
          <p:nvPr/>
        </p:nvSpPr>
        <p:spPr>
          <a:xfrm>
            <a:off x="840600" y="58176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135" name="Symbol zastępczy zawartości 2_44"/>
          <p:cNvSpPr/>
          <p:nvPr/>
        </p:nvSpPr>
        <p:spPr>
          <a:xfrm>
            <a:off x="840600" y="20422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136" name="Prostokąt 1135"/>
          <p:cNvSpPr/>
          <p:nvPr/>
        </p:nvSpPr>
        <p:spPr>
          <a:xfrm>
            <a:off x="161280" y="6481440"/>
            <a:ext cx="811836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https://sip.lex.pl/</a:t>
            </a:r>
            <a:endParaRPr lang="pl-PL" sz="1800" b="0" strike="noStrike" spc="-1">
              <a:latin typeface="Arial"/>
            </a:endParaRPr>
          </a:p>
        </p:txBody>
      </p:sp>
      <p:pic>
        <p:nvPicPr>
          <p:cNvPr id="1137" name="Obraz 1136"/>
          <p:cNvPicPr/>
          <p:nvPr/>
        </p:nvPicPr>
        <p:blipFill>
          <a:blip r:embed="rId2"/>
          <a:stretch/>
        </p:blipFill>
        <p:spPr>
          <a:xfrm>
            <a:off x="300960" y="2138760"/>
            <a:ext cx="11654640" cy="3977640"/>
          </a:xfrm>
          <a:prstGeom prst="rect">
            <a:avLst/>
          </a:prstGeom>
          <a:ln w="0">
            <a:noFill/>
          </a:ln>
        </p:spPr>
      </p:pic>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8" name="Tytuł 1_55"/>
          <p:cNvSpPr/>
          <p:nvPr/>
        </p:nvSpPr>
        <p:spPr>
          <a:xfrm>
            <a:off x="840600" y="58212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organizacji i wykonywania prac przy urządzeniach elektroenergetycznych</a:t>
            </a:r>
            <a:endParaRPr lang="pl-PL" sz="2800" b="0" strike="noStrike" spc="-1">
              <a:latin typeface="Arial"/>
            </a:endParaRPr>
          </a:p>
        </p:txBody>
      </p:sp>
      <p:sp>
        <p:nvSpPr>
          <p:cNvPr id="1139" name="Symbol zastępczy zawartości 2_49"/>
          <p:cNvSpPr/>
          <p:nvPr/>
        </p:nvSpPr>
        <p:spPr>
          <a:xfrm>
            <a:off x="840600" y="20426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140" name="Tytuł 1_58"/>
          <p:cNvSpPr/>
          <p:nvPr/>
        </p:nvSpPr>
        <p:spPr>
          <a:xfrm>
            <a:off x="840600" y="58212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141" name="Symbol zastępczy zawartości 2_50"/>
          <p:cNvSpPr/>
          <p:nvPr/>
        </p:nvSpPr>
        <p:spPr>
          <a:xfrm>
            <a:off x="840600" y="20426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142" name="Prostokąt 1141"/>
          <p:cNvSpPr/>
          <p:nvPr/>
        </p:nvSpPr>
        <p:spPr>
          <a:xfrm>
            <a:off x="161280" y="6481800"/>
            <a:ext cx="811836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https://sip.lex.pl/</a:t>
            </a:r>
            <a:endParaRPr lang="pl-PL" sz="1800" b="0" strike="noStrike" spc="-1">
              <a:latin typeface="Arial"/>
            </a:endParaRPr>
          </a:p>
        </p:txBody>
      </p:sp>
      <p:pic>
        <p:nvPicPr>
          <p:cNvPr id="1143" name="Obraz 1142"/>
          <p:cNvPicPr/>
          <p:nvPr/>
        </p:nvPicPr>
        <p:blipFill>
          <a:blip r:embed="rId2"/>
          <a:stretch/>
        </p:blipFill>
        <p:spPr>
          <a:xfrm>
            <a:off x="40320" y="1785600"/>
            <a:ext cx="12188160" cy="4682520"/>
          </a:xfrm>
          <a:prstGeom prst="rect">
            <a:avLst/>
          </a:prstGeom>
          <a:ln w="0">
            <a:noFill/>
          </a:ln>
        </p:spPr>
      </p:pic>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4" name="Tytuł 1_57"/>
          <p:cNvSpPr/>
          <p:nvPr/>
        </p:nvSpPr>
        <p:spPr>
          <a:xfrm>
            <a:off x="840600" y="58248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organizacji i wykonywania prac przy urządzeniach elektroenergetycznych</a:t>
            </a:r>
            <a:endParaRPr lang="pl-PL" sz="2800" b="0" strike="noStrike" spc="-1">
              <a:latin typeface="Arial"/>
            </a:endParaRPr>
          </a:p>
        </p:txBody>
      </p:sp>
      <p:sp>
        <p:nvSpPr>
          <p:cNvPr id="1145" name="Symbol zastępczy zawartości 2_47"/>
          <p:cNvSpPr/>
          <p:nvPr/>
        </p:nvSpPr>
        <p:spPr>
          <a:xfrm>
            <a:off x="840600" y="204300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146" name="Tytuł 1_60"/>
          <p:cNvSpPr/>
          <p:nvPr/>
        </p:nvSpPr>
        <p:spPr>
          <a:xfrm>
            <a:off x="840600" y="58248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147" name="Symbol zastępczy zawartości 2_48"/>
          <p:cNvSpPr/>
          <p:nvPr/>
        </p:nvSpPr>
        <p:spPr>
          <a:xfrm>
            <a:off x="840600" y="204300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148" name="Prostokąt 1147"/>
          <p:cNvSpPr/>
          <p:nvPr/>
        </p:nvSpPr>
        <p:spPr>
          <a:xfrm>
            <a:off x="161280" y="6482160"/>
            <a:ext cx="613836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https://sip.lex.pl/</a:t>
            </a:r>
            <a:endParaRPr lang="pl-PL" sz="1800" b="0" strike="noStrike" spc="-1">
              <a:latin typeface="Arial"/>
            </a:endParaRPr>
          </a:p>
        </p:txBody>
      </p:sp>
      <p:pic>
        <p:nvPicPr>
          <p:cNvPr id="1149" name="Obraz 1148"/>
          <p:cNvPicPr/>
          <p:nvPr/>
        </p:nvPicPr>
        <p:blipFill>
          <a:blip r:embed="rId2"/>
          <a:stretch/>
        </p:blipFill>
        <p:spPr>
          <a:xfrm>
            <a:off x="34200" y="1832400"/>
            <a:ext cx="12188160" cy="4284000"/>
          </a:xfrm>
          <a:prstGeom prst="rect">
            <a:avLst/>
          </a:prstGeom>
          <a:ln w="0">
            <a:noFill/>
          </a:ln>
        </p:spPr>
      </p:pic>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0" name="Tytuł 1_59"/>
          <p:cNvSpPr/>
          <p:nvPr/>
        </p:nvSpPr>
        <p:spPr>
          <a:xfrm>
            <a:off x="840600" y="58284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organizacji i wykonywania prac przy urządzeniach elektroenergetycznych</a:t>
            </a:r>
            <a:endParaRPr lang="pl-PL" sz="2800" b="0" strike="noStrike" spc="-1">
              <a:latin typeface="Arial"/>
            </a:endParaRPr>
          </a:p>
        </p:txBody>
      </p:sp>
      <p:sp>
        <p:nvSpPr>
          <p:cNvPr id="1151" name="Symbol zastępczy zawartości 2_53"/>
          <p:cNvSpPr/>
          <p:nvPr/>
        </p:nvSpPr>
        <p:spPr>
          <a:xfrm>
            <a:off x="840600" y="204336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152" name="Tytuł 1_62"/>
          <p:cNvSpPr/>
          <p:nvPr/>
        </p:nvSpPr>
        <p:spPr>
          <a:xfrm>
            <a:off x="840600" y="58284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153" name="Symbol zastępczy zawartości 2_54"/>
          <p:cNvSpPr/>
          <p:nvPr/>
        </p:nvSpPr>
        <p:spPr>
          <a:xfrm>
            <a:off x="840600" y="204336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154" name="Prostokąt 1153"/>
          <p:cNvSpPr/>
          <p:nvPr/>
        </p:nvSpPr>
        <p:spPr>
          <a:xfrm>
            <a:off x="161280" y="6482520"/>
            <a:ext cx="577836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https://sip.lex.pl/</a:t>
            </a:r>
            <a:endParaRPr lang="pl-PL" sz="1800" b="0" strike="noStrike" spc="-1">
              <a:latin typeface="Arial"/>
            </a:endParaRPr>
          </a:p>
        </p:txBody>
      </p:sp>
      <p:pic>
        <p:nvPicPr>
          <p:cNvPr id="1155" name="Obraz 1154"/>
          <p:cNvPicPr/>
          <p:nvPr/>
        </p:nvPicPr>
        <p:blipFill>
          <a:blip r:embed="rId2"/>
          <a:stretch/>
        </p:blipFill>
        <p:spPr>
          <a:xfrm>
            <a:off x="360" y="1980000"/>
            <a:ext cx="12188160" cy="4084560"/>
          </a:xfrm>
          <a:prstGeom prst="rect">
            <a:avLst/>
          </a:prstGeom>
          <a:ln w="0">
            <a:noFill/>
          </a:ln>
        </p:spPr>
      </p:pic>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6" name="Tytuł 1_61"/>
          <p:cNvSpPr/>
          <p:nvPr/>
        </p:nvSpPr>
        <p:spPr>
          <a:xfrm>
            <a:off x="840600" y="5832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organizacji i wykonywania prac przy urządzeniach elektroenergetycznych</a:t>
            </a:r>
            <a:endParaRPr lang="pl-PL" sz="2800" b="0" strike="noStrike" spc="-1">
              <a:latin typeface="Arial"/>
            </a:endParaRPr>
          </a:p>
        </p:txBody>
      </p:sp>
      <p:sp>
        <p:nvSpPr>
          <p:cNvPr id="1157" name="Symbol zastępczy zawartości 2_51"/>
          <p:cNvSpPr/>
          <p:nvPr/>
        </p:nvSpPr>
        <p:spPr>
          <a:xfrm>
            <a:off x="840600" y="204372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158" name="Tytuł 1_64"/>
          <p:cNvSpPr/>
          <p:nvPr/>
        </p:nvSpPr>
        <p:spPr>
          <a:xfrm>
            <a:off x="840600" y="58320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159" name="Symbol zastępczy zawartości 2_52"/>
          <p:cNvSpPr/>
          <p:nvPr/>
        </p:nvSpPr>
        <p:spPr>
          <a:xfrm>
            <a:off x="840600" y="204372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160" name="Prostokąt 1159"/>
          <p:cNvSpPr/>
          <p:nvPr/>
        </p:nvSpPr>
        <p:spPr>
          <a:xfrm>
            <a:off x="161280" y="6482880"/>
            <a:ext cx="613836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https://sip.lex.pl/</a:t>
            </a:r>
            <a:endParaRPr lang="pl-PL" sz="1800" b="0" strike="noStrike" spc="-1">
              <a:latin typeface="Arial"/>
            </a:endParaRPr>
          </a:p>
        </p:txBody>
      </p:sp>
      <p:pic>
        <p:nvPicPr>
          <p:cNvPr id="1161" name="Obraz 1160"/>
          <p:cNvPicPr/>
          <p:nvPr/>
        </p:nvPicPr>
        <p:blipFill>
          <a:blip r:embed="rId2"/>
          <a:stretch/>
        </p:blipFill>
        <p:spPr>
          <a:xfrm>
            <a:off x="48240" y="2365560"/>
            <a:ext cx="12188160" cy="2850840"/>
          </a:xfrm>
          <a:prstGeom prst="rect">
            <a:avLst/>
          </a:prstGeom>
          <a:ln w="0">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Tytuł 1_185"/>
          <p:cNvSpPr/>
          <p:nvPr/>
        </p:nvSpPr>
        <p:spPr>
          <a:xfrm>
            <a:off x="839520" y="70416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179" name="Symbol zastępczy zawartości 2_174"/>
          <p:cNvSpPr/>
          <p:nvPr/>
        </p:nvSpPr>
        <p:spPr>
          <a:xfrm>
            <a:off x="83952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80" name="Tytuł 1_186"/>
          <p:cNvSpPr/>
          <p:nvPr/>
        </p:nvSpPr>
        <p:spPr>
          <a:xfrm>
            <a:off x="839520" y="70416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81" name="Symbol zastępczy zawartości 2_175"/>
          <p:cNvSpPr/>
          <p:nvPr/>
        </p:nvSpPr>
        <p:spPr>
          <a:xfrm>
            <a:off x="83952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82" name="Prostokąt 181"/>
          <p:cNvSpPr/>
          <p:nvPr/>
        </p:nvSpPr>
        <p:spPr>
          <a:xfrm>
            <a:off x="361080" y="2340000"/>
            <a:ext cx="557856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Szafa sterownicza i rozdzielnica – definicje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Rozdzielnica</a:t>
            </a:r>
            <a:r>
              <a:rPr lang="pl-PL" sz="1800" b="0" strike="noStrike" spc="-1">
                <a:solidFill>
                  <a:srgbClr val="000000"/>
                </a:solidFill>
                <a:latin typeface="Arial"/>
                <a:ea typeface="DejaVu Sans"/>
              </a:rPr>
              <a:t> składa się z:</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szyn zbiorczych,</a:t>
            </a:r>
            <a:endParaRPr lang="pl-PL" sz="1800" b="0" strike="noStrike" spc="-1">
              <a:latin typeface="Arial"/>
            </a:endParaRPr>
          </a:p>
          <a:p>
            <a:pPr>
              <a:lnSpc>
                <a:spcPct val="100000"/>
              </a:lnSpc>
            </a:pPr>
            <a:r>
              <a:rPr lang="pl-PL" sz="1800" b="0" strike="noStrike" spc="-1">
                <a:solidFill>
                  <a:srgbClr val="000000"/>
                </a:solidFill>
                <a:latin typeface="Arial"/>
                <a:ea typeface="DejaVu Sans"/>
              </a:rPr>
              <a:t>- wyłączników mocy,</a:t>
            </a:r>
            <a:endParaRPr lang="pl-PL" sz="1800" b="0" strike="noStrike" spc="-1">
              <a:latin typeface="Arial"/>
            </a:endParaRPr>
          </a:p>
          <a:p>
            <a:pPr>
              <a:lnSpc>
                <a:spcPct val="100000"/>
              </a:lnSpc>
            </a:pPr>
            <a:r>
              <a:rPr lang="pl-PL" sz="1800" b="0" strike="noStrike" spc="-1">
                <a:solidFill>
                  <a:srgbClr val="000000"/>
                </a:solidFill>
                <a:latin typeface="Arial"/>
                <a:ea typeface="DejaVu Sans"/>
              </a:rPr>
              <a:t>- rozłączników,</a:t>
            </a:r>
            <a:endParaRPr lang="pl-PL" sz="1800" b="0" strike="noStrike" spc="-1">
              <a:latin typeface="Arial"/>
            </a:endParaRPr>
          </a:p>
          <a:p>
            <a:pPr>
              <a:lnSpc>
                <a:spcPct val="100000"/>
              </a:lnSpc>
            </a:pPr>
            <a:r>
              <a:rPr lang="pl-PL" sz="1800" b="0" strike="noStrike" spc="-1">
                <a:solidFill>
                  <a:srgbClr val="000000"/>
                </a:solidFill>
                <a:latin typeface="Arial"/>
                <a:ea typeface="DejaVu Sans"/>
              </a:rPr>
              <a:t>- przekładników prądowych i napięciowych,</a:t>
            </a:r>
            <a:endParaRPr lang="pl-PL" sz="1800" b="0" strike="noStrike" spc="-1">
              <a:latin typeface="Arial"/>
            </a:endParaRPr>
          </a:p>
          <a:p>
            <a:pPr>
              <a:lnSpc>
                <a:spcPct val="100000"/>
              </a:lnSpc>
            </a:pPr>
            <a:r>
              <a:rPr lang="pl-PL" sz="1800" b="0" strike="noStrike" spc="-1">
                <a:solidFill>
                  <a:srgbClr val="000000"/>
                </a:solidFill>
                <a:latin typeface="Arial"/>
                <a:ea typeface="DejaVu Sans"/>
              </a:rPr>
              <a:t>- zabezpieczeń,</a:t>
            </a:r>
            <a:endParaRPr lang="pl-PL" sz="1800" b="0" strike="noStrike" spc="-1">
              <a:latin typeface="Arial"/>
            </a:endParaRPr>
          </a:p>
          <a:p>
            <a:pPr>
              <a:lnSpc>
                <a:spcPct val="100000"/>
              </a:lnSpc>
            </a:pPr>
            <a:r>
              <a:rPr lang="pl-PL" sz="1800" b="0" strike="noStrike" spc="-1">
                <a:solidFill>
                  <a:srgbClr val="000000"/>
                </a:solidFill>
                <a:latin typeface="Arial"/>
                <a:ea typeface="DejaVu Sans"/>
              </a:rPr>
              <a:t>- aparatury pomiarowej.</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183" name="Prostokąt 182"/>
          <p:cNvSpPr/>
          <p:nvPr/>
        </p:nvSpPr>
        <p:spPr>
          <a:xfrm>
            <a:off x="0" y="6135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www.wago.com</a:t>
            </a:r>
            <a:endParaRPr lang="pl-PL" sz="1800" b="0" strike="noStrike" spc="-1">
              <a:latin typeface="Arial"/>
            </a:endParaRPr>
          </a:p>
        </p:txBody>
      </p:sp>
      <p:pic>
        <p:nvPicPr>
          <p:cNvPr id="184" name="Obraz 183"/>
          <p:cNvPicPr/>
          <p:nvPr/>
        </p:nvPicPr>
        <p:blipFill>
          <a:blip r:embed="rId2"/>
          <a:stretch/>
        </p:blipFill>
        <p:spPr>
          <a:xfrm>
            <a:off x="5684040" y="2244240"/>
            <a:ext cx="6195240" cy="3695040"/>
          </a:xfrm>
          <a:prstGeom prst="rect">
            <a:avLst/>
          </a:prstGeom>
          <a:ln w="0">
            <a:noFill/>
          </a:ln>
        </p:spPr>
      </p:pic>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2" name="Tytuł 1_63"/>
          <p:cNvSpPr/>
          <p:nvPr/>
        </p:nvSpPr>
        <p:spPr>
          <a:xfrm>
            <a:off x="840600" y="58356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organizacji i wykonywania prac przy urządzeniach elektroenergetycznych</a:t>
            </a:r>
            <a:endParaRPr lang="pl-PL" sz="2800" b="0" strike="noStrike" spc="-1">
              <a:latin typeface="Arial"/>
            </a:endParaRPr>
          </a:p>
        </p:txBody>
      </p:sp>
      <p:sp>
        <p:nvSpPr>
          <p:cNvPr id="1163" name="Symbol zastępczy zawartości 2_57"/>
          <p:cNvSpPr/>
          <p:nvPr/>
        </p:nvSpPr>
        <p:spPr>
          <a:xfrm>
            <a:off x="840600" y="20440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164" name="Tytuł 1_66"/>
          <p:cNvSpPr/>
          <p:nvPr/>
        </p:nvSpPr>
        <p:spPr>
          <a:xfrm>
            <a:off x="840600" y="58356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165" name="Symbol zastępczy zawartości 2_58"/>
          <p:cNvSpPr/>
          <p:nvPr/>
        </p:nvSpPr>
        <p:spPr>
          <a:xfrm>
            <a:off x="840600" y="20440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166" name="Prostokąt 1165"/>
          <p:cNvSpPr/>
          <p:nvPr/>
        </p:nvSpPr>
        <p:spPr>
          <a:xfrm>
            <a:off x="161280" y="6483240"/>
            <a:ext cx="793836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https://sip.lex.pl/</a:t>
            </a:r>
            <a:endParaRPr lang="pl-PL" sz="1800" b="0" strike="noStrike" spc="-1">
              <a:latin typeface="Arial"/>
            </a:endParaRPr>
          </a:p>
        </p:txBody>
      </p:sp>
      <p:pic>
        <p:nvPicPr>
          <p:cNvPr id="1167" name="Obraz 1166"/>
          <p:cNvPicPr/>
          <p:nvPr/>
        </p:nvPicPr>
        <p:blipFill>
          <a:blip r:embed="rId2"/>
          <a:stretch/>
        </p:blipFill>
        <p:spPr>
          <a:xfrm>
            <a:off x="48240" y="1800000"/>
            <a:ext cx="12188160" cy="4260960"/>
          </a:xfrm>
          <a:prstGeom prst="rect">
            <a:avLst/>
          </a:prstGeom>
          <a:ln w="0">
            <a:noFill/>
          </a:ln>
        </p:spPr>
      </p:pic>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8" name="Tytuł 1_65"/>
          <p:cNvSpPr/>
          <p:nvPr/>
        </p:nvSpPr>
        <p:spPr>
          <a:xfrm>
            <a:off x="840600" y="58392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organizacji i wykonywania prac przy urządzeniach elektroenergetycznych</a:t>
            </a:r>
            <a:endParaRPr lang="pl-PL" sz="2800" b="0" strike="noStrike" spc="-1">
              <a:latin typeface="Arial"/>
            </a:endParaRPr>
          </a:p>
        </p:txBody>
      </p:sp>
      <p:sp>
        <p:nvSpPr>
          <p:cNvPr id="1169" name="Symbol zastępczy zawartości 2_55"/>
          <p:cNvSpPr/>
          <p:nvPr/>
        </p:nvSpPr>
        <p:spPr>
          <a:xfrm>
            <a:off x="840600" y="20444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170" name="Tytuł 1_68"/>
          <p:cNvSpPr/>
          <p:nvPr/>
        </p:nvSpPr>
        <p:spPr>
          <a:xfrm>
            <a:off x="840600" y="58392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171" name="Symbol zastępczy zawartości 2_56"/>
          <p:cNvSpPr/>
          <p:nvPr/>
        </p:nvSpPr>
        <p:spPr>
          <a:xfrm>
            <a:off x="840600" y="20444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172" name="Prostokąt 1171"/>
          <p:cNvSpPr/>
          <p:nvPr/>
        </p:nvSpPr>
        <p:spPr>
          <a:xfrm>
            <a:off x="161280" y="6483600"/>
            <a:ext cx="577836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https://sip.lex.pl/</a:t>
            </a:r>
            <a:endParaRPr lang="pl-PL" sz="1800" b="0" strike="noStrike" spc="-1">
              <a:latin typeface="Arial"/>
            </a:endParaRPr>
          </a:p>
        </p:txBody>
      </p:sp>
      <p:pic>
        <p:nvPicPr>
          <p:cNvPr id="1173" name="Obraz 1172"/>
          <p:cNvPicPr/>
          <p:nvPr/>
        </p:nvPicPr>
        <p:blipFill>
          <a:blip r:embed="rId2"/>
          <a:stretch/>
        </p:blipFill>
        <p:spPr>
          <a:xfrm>
            <a:off x="0" y="2707200"/>
            <a:ext cx="12188160" cy="2149200"/>
          </a:xfrm>
          <a:prstGeom prst="rect">
            <a:avLst/>
          </a:prstGeom>
          <a:ln w="0">
            <a:noFill/>
          </a:ln>
        </p:spPr>
      </p:pic>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4" name="Tytuł 1_67"/>
          <p:cNvSpPr/>
          <p:nvPr/>
        </p:nvSpPr>
        <p:spPr>
          <a:xfrm>
            <a:off x="840600" y="58428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Zasady organizacji i wykonywania prac przy urządzeniach elektroenergetycznych</a:t>
            </a:r>
            <a:endParaRPr lang="pl-PL" sz="2800" b="0" strike="noStrike" spc="-1">
              <a:latin typeface="Arial"/>
            </a:endParaRPr>
          </a:p>
        </p:txBody>
      </p:sp>
      <p:sp>
        <p:nvSpPr>
          <p:cNvPr id="1175" name="Symbol zastępczy zawartości 2_61"/>
          <p:cNvSpPr/>
          <p:nvPr/>
        </p:nvSpPr>
        <p:spPr>
          <a:xfrm>
            <a:off x="840600" y="204480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176" name="Tytuł 1_70"/>
          <p:cNvSpPr/>
          <p:nvPr/>
        </p:nvSpPr>
        <p:spPr>
          <a:xfrm>
            <a:off x="840600" y="58428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177" name="Symbol zastępczy zawartości 2_62"/>
          <p:cNvSpPr/>
          <p:nvPr/>
        </p:nvSpPr>
        <p:spPr>
          <a:xfrm>
            <a:off x="840600" y="204480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178" name="Prostokąt 1177"/>
          <p:cNvSpPr/>
          <p:nvPr/>
        </p:nvSpPr>
        <p:spPr>
          <a:xfrm>
            <a:off x="161280" y="6483960"/>
            <a:ext cx="739836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https://sip.lex.pl/</a:t>
            </a:r>
            <a:endParaRPr lang="pl-PL" sz="1800" b="0" strike="noStrike" spc="-1">
              <a:latin typeface="Arial"/>
            </a:endParaRPr>
          </a:p>
        </p:txBody>
      </p:sp>
      <p:pic>
        <p:nvPicPr>
          <p:cNvPr id="1179" name="Obraz 1178"/>
          <p:cNvPicPr/>
          <p:nvPr/>
        </p:nvPicPr>
        <p:blipFill>
          <a:blip r:embed="rId2"/>
          <a:stretch/>
        </p:blipFill>
        <p:spPr>
          <a:xfrm>
            <a:off x="48240" y="1811160"/>
            <a:ext cx="12188160" cy="4125240"/>
          </a:xfrm>
          <a:prstGeom prst="rect">
            <a:avLst/>
          </a:prstGeom>
          <a:ln w="0">
            <a:noFill/>
          </a:ln>
        </p:spPr>
      </p:pic>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0" name="Tytuł 1_291"/>
          <p:cNvSpPr/>
          <p:nvPr/>
        </p:nvSpPr>
        <p:spPr>
          <a:xfrm>
            <a:off x="720000" y="12222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0" strike="noStrike" spc="-1">
                <a:solidFill>
                  <a:srgbClr val="000000"/>
                </a:solidFill>
                <a:latin typeface="Aptos Display"/>
                <a:ea typeface="DejaVu Sans"/>
              </a:rPr>
              <a:t>Moduł 2: Montowanie obwodów na podstawie dokumentacji technicznej</a:t>
            </a:r>
            <a:endParaRPr lang="pl-PL" sz="4400" b="0" strike="noStrike" spc="-1">
              <a:latin typeface="Arial"/>
            </a:endParaRPr>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1" name="Tytuł 1_292"/>
          <p:cNvSpPr/>
          <p:nvPr/>
        </p:nvSpPr>
        <p:spPr>
          <a:xfrm>
            <a:off x="828000" y="3852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0" strike="noStrike" spc="-1">
                <a:solidFill>
                  <a:srgbClr val="000000"/>
                </a:solidFill>
                <a:latin typeface="Aptos Display"/>
                <a:ea typeface="DejaVu Sans"/>
              </a:rPr>
              <a:t>Moduł 2: Montowanie obwodów na podstawie dokumentacji technicznej</a:t>
            </a:r>
            <a:endParaRPr lang="pl-PL" sz="4400" b="0" strike="noStrike" spc="-1">
              <a:latin typeface="Arial"/>
            </a:endParaRPr>
          </a:p>
        </p:txBody>
      </p:sp>
      <p:sp>
        <p:nvSpPr>
          <p:cNvPr id="1182" name="Symbol zastępczy zawartości 2_228"/>
          <p:cNvSpPr/>
          <p:nvPr/>
        </p:nvSpPr>
        <p:spPr>
          <a:xfrm>
            <a:off x="720000" y="260712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228600" indent="-224280">
              <a:lnSpc>
                <a:spcPct val="90000"/>
              </a:lnSpc>
              <a:spcBef>
                <a:spcPts val="1001"/>
              </a:spcBef>
              <a:buClr>
                <a:srgbClr val="000000"/>
              </a:buClr>
              <a:buFont typeface="Aptos Display"/>
              <a:buAutoNum type="arabicPeriod"/>
            </a:pPr>
            <a:r>
              <a:rPr lang="pl-PL" sz="2800" b="1" strike="noStrike" spc="-1">
                <a:solidFill>
                  <a:srgbClr val="000000"/>
                </a:solidFill>
                <a:latin typeface="Aptos"/>
                <a:ea typeface="DejaVu Sans"/>
              </a:rPr>
              <a:t> Istotne aspekty praktyczne montażu szaf sterowniczych </a:t>
            </a:r>
            <a:endParaRPr lang="pl-PL" sz="2800" b="0" strike="noStrike" spc="-1">
              <a:latin typeface="Arial"/>
            </a:endParaRPr>
          </a:p>
          <a:p>
            <a:pPr marL="228600" indent="-224280">
              <a:lnSpc>
                <a:spcPct val="90000"/>
              </a:lnSpc>
              <a:spcBef>
                <a:spcPts val="1001"/>
              </a:spcBef>
              <a:buClr>
                <a:srgbClr val="000000"/>
              </a:buClr>
              <a:buFont typeface="Aptos Display"/>
              <a:buAutoNum type="arabicPeriod"/>
            </a:pPr>
            <a:r>
              <a:rPr lang="pl-PL" sz="2800" b="1" strike="noStrike" spc="-1">
                <a:solidFill>
                  <a:srgbClr val="000000"/>
                </a:solidFill>
                <a:latin typeface="Aptos"/>
                <a:ea typeface="DejaVu Sans"/>
              </a:rPr>
              <a:t> Najczęstsze błędy przy realizacji szaf  </a:t>
            </a:r>
            <a:endParaRPr lang="pl-PL" sz="2800" b="0" strike="noStrike" spc="-1">
              <a:latin typeface="Arial"/>
            </a:endParaRPr>
          </a:p>
          <a:p>
            <a:pPr>
              <a:lnSpc>
                <a:spcPct val="90000"/>
              </a:lnSpc>
              <a:spcBef>
                <a:spcPts val="1001"/>
              </a:spcBef>
            </a:pP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3" name="Prostokąt 1182"/>
          <p:cNvSpPr/>
          <p:nvPr/>
        </p:nvSpPr>
        <p:spPr>
          <a:xfrm>
            <a:off x="299520" y="360000"/>
            <a:ext cx="11220120" cy="5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Istotne aspekty praktyczne montażu szaf sterowniczych </a:t>
            </a:r>
            <a:endParaRPr lang="pl-PL" sz="2800" b="0" strike="noStrike" spc="-1">
              <a:latin typeface="Arial"/>
            </a:endParaRPr>
          </a:p>
        </p:txBody>
      </p:sp>
      <p:sp>
        <p:nvSpPr>
          <p:cNvPr id="1184" name="Prostokąt 1183"/>
          <p:cNvSpPr/>
          <p:nvPr/>
        </p:nvSpPr>
        <p:spPr>
          <a:xfrm>
            <a:off x="330840" y="950760"/>
            <a:ext cx="11908800" cy="4090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Rozmieszczenie aparatury wg schematu</a:t>
            </a:r>
            <a:endParaRPr lang="pl-PL" sz="2800" b="0" strike="noStrike" spc="-1">
              <a:latin typeface="Arial"/>
            </a:endParaRPr>
          </a:p>
        </p:txBody>
      </p:sp>
      <p:pic>
        <p:nvPicPr>
          <p:cNvPr id="1185" name="Obraz 1184"/>
          <p:cNvPicPr/>
          <p:nvPr/>
        </p:nvPicPr>
        <p:blipFill>
          <a:blip r:embed="rId2"/>
          <a:stretch/>
        </p:blipFill>
        <p:spPr>
          <a:xfrm>
            <a:off x="4500000" y="2160000"/>
            <a:ext cx="7513200" cy="3959640"/>
          </a:xfrm>
          <a:prstGeom prst="rect">
            <a:avLst/>
          </a:prstGeom>
          <a:ln w="0">
            <a:noFill/>
          </a:ln>
        </p:spPr>
      </p:pic>
      <p:sp>
        <p:nvSpPr>
          <p:cNvPr id="1186" name="Prostokąt 1185"/>
          <p:cNvSpPr/>
          <p:nvPr/>
        </p:nvSpPr>
        <p:spPr>
          <a:xfrm>
            <a:off x="360000" y="2650680"/>
            <a:ext cx="3960720" cy="23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Dzięki systemom CAD takim jak np. EATON SBC, SCHRACK DESIGN, narzędziom HAGER itp.. łatwo przygotujemy plan rozmieszczenia aparatury modulowej. Czytelna dokumentacja to łatwiejsza diagnostyka i eksploatacja systemu. </a:t>
            </a:r>
            <a:endParaRPr lang="pl-PL" sz="1800" b="0" strike="noStrike" spc="-1">
              <a:latin typeface="Arial"/>
            </a:endParaRPr>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 name="Prostokąt 1186"/>
          <p:cNvSpPr/>
          <p:nvPr/>
        </p:nvSpPr>
        <p:spPr>
          <a:xfrm>
            <a:off x="299520" y="360000"/>
            <a:ext cx="11220120" cy="5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Istotne aspekty praktyczne montażu szaf sterowniczych </a:t>
            </a:r>
            <a:endParaRPr lang="pl-PL" sz="2800" b="0" strike="noStrike" spc="-1">
              <a:latin typeface="Arial"/>
            </a:endParaRPr>
          </a:p>
        </p:txBody>
      </p:sp>
      <p:sp>
        <p:nvSpPr>
          <p:cNvPr id="1188" name="Prostokąt 1187"/>
          <p:cNvSpPr/>
          <p:nvPr/>
        </p:nvSpPr>
        <p:spPr>
          <a:xfrm>
            <a:off x="330840" y="950760"/>
            <a:ext cx="11908800" cy="4090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Rozmieszczenie aparatury wg schematu</a:t>
            </a:r>
            <a:endParaRPr lang="pl-PL" sz="2800" b="0" strike="noStrike" spc="-1">
              <a:latin typeface="Arial"/>
            </a:endParaRPr>
          </a:p>
        </p:txBody>
      </p:sp>
      <p:pic>
        <p:nvPicPr>
          <p:cNvPr id="1189" name="Obraz 1188"/>
          <p:cNvPicPr/>
          <p:nvPr/>
        </p:nvPicPr>
        <p:blipFill>
          <a:blip r:embed="rId2"/>
          <a:stretch/>
        </p:blipFill>
        <p:spPr>
          <a:xfrm>
            <a:off x="5040000" y="2251800"/>
            <a:ext cx="6618600" cy="3508200"/>
          </a:xfrm>
          <a:prstGeom prst="rect">
            <a:avLst/>
          </a:prstGeom>
          <a:ln w="0">
            <a:noFill/>
          </a:ln>
        </p:spPr>
      </p:pic>
      <p:sp>
        <p:nvSpPr>
          <p:cNvPr id="1190" name="Prostokąt 1189"/>
          <p:cNvSpPr/>
          <p:nvPr/>
        </p:nvSpPr>
        <p:spPr>
          <a:xfrm>
            <a:off x="360000" y="2650680"/>
            <a:ext cx="3960720" cy="23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Aparaturę rozmieszczamy zgodnie z projektem. Tak przygotowaną rozdzielnicę uzupełniamy korytami w których umieszczone będą przewody łączeniowe.  </a:t>
            </a:r>
            <a:endParaRPr lang="pl-PL" sz="1800" b="0" strike="noStrike" spc="-1">
              <a:latin typeface="Arial"/>
            </a:endParaRPr>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1" name="Prostokąt 1190"/>
          <p:cNvSpPr/>
          <p:nvPr/>
        </p:nvSpPr>
        <p:spPr>
          <a:xfrm>
            <a:off x="299520" y="360000"/>
            <a:ext cx="11220120" cy="5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Istotne aspekty praktyczne montażu szaf sterowniczych </a:t>
            </a:r>
            <a:endParaRPr lang="pl-PL" sz="2800" b="0" strike="noStrike" spc="-1">
              <a:latin typeface="Arial"/>
            </a:endParaRPr>
          </a:p>
        </p:txBody>
      </p:sp>
      <p:sp>
        <p:nvSpPr>
          <p:cNvPr id="1192" name="Prostokąt 1191"/>
          <p:cNvSpPr/>
          <p:nvPr/>
        </p:nvSpPr>
        <p:spPr>
          <a:xfrm>
            <a:off x="330840" y="950760"/>
            <a:ext cx="7588800" cy="4090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Adresowanie przewodów</a:t>
            </a:r>
            <a:endParaRPr lang="pl-PL" sz="2800" b="0" strike="noStrike" spc="-1">
              <a:latin typeface="Arial"/>
            </a:endParaRPr>
          </a:p>
        </p:txBody>
      </p:sp>
      <p:sp>
        <p:nvSpPr>
          <p:cNvPr id="1193" name="pole tekstowe 1192"/>
          <p:cNvSpPr txBox="1"/>
          <p:nvPr/>
        </p:nvSpPr>
        <p:spPr>
          <a:xfrm>
            <a:off x="7919640" y="6511320"/>
            <a:ext cx="2631240" cy="346680"/>
          </a:xfrm>
          <a:prstGeom prst="rect">
            <a:avLst/>
          </a:prstGeom>
          <a:noFill/>
          <a:ln w="0">
            <a:noFill/>
          </a:ln>
        </p:spPr>
        <p:txBody>
          <a:bodyPr lIns="90000" tIns="45000" rIns="90000" bIns="45000">
            <a:noAutofit/>
          </a:bodyPr>
          <a:lstStyle/>
          <a:p>
            <a:r>
              <a:rPr lang="pl-PL" sz="1800" b="0" strike="noStrike" spc="-1" dirty="0">
                <a:latin typeface="Arial"/>
              </a:rPr>
              <a:t>https:elus.pl</a:t>
            </a:r>
          </a:p>
        </p:txBody>
      </p:sp>
      <p:sp>
        <p:nvSpPr>
          <p:cNvPr id="1194" name="pole tekstowe 1193"/>
          <p:cNvSpPr txBox="1"/>
          <p:nvPr/>
        </p:nvSpPr>
        <p:spPr>
          <a:xfrm>
            <a:off x="330840" y="1800000"/>
            <a:ext cx="5197320" cy="4697640"/>
          </a:xfrm>
          <a:prstGeom prst="rect">
            <a:avLst/>
          </a:prstGeom>
          <a:noFill/>
          <a:ln w="0">
            <a:noFill/>
          </a:ln>
        </p:spPr>
        <p:txBody>
          <a:bodyPr lIns="90000" tIns="45000" rIns="90000" bIns="45000">
            <a:noAutofit/>
          </a:bodyPr>
          <a:lstStyle/>
          <a:p>
            <a:r>
              <a:rPr lang="pl-PL" sz="1800" b="0" strike="noStrike" spc="-1" dirty="0">
                <a:solidFill>
                  <a:srgbClr val="000000"/>
                </a:solidFill>
                <a:latin typeface="Arial"/>
                <a:ea typeface="DejaVu Sans"/>
              </a:rPr>
              <a:t>Adresowanie przewodów w szafach sterowniczych jest kluczowe z punktu widzenia bezpieczeństwa, serwisu i zgodności z dokumentacją.</a:t>
            </a:r>
            <a:endParaRPr lang="pl-PL" sz="1800" b="0" strike="noStrike" spc="-1" dirty="0">
              <a:latin typeface="Arial"/>
            </a:endParaRPr>
          </a:p>
          <a:p>
            <a:endParaRPr lang="pl-PL" sz="1800" b="0" strike="noStrike" spc="-1" dirty="0">
              <a:latin typeface="Arial"/>
            </a:endParaRPr>
          </a:p>
          <a:p>
            <a:r>
              <a:rPr lang="pl-PL" sz="1800" b="0" strike="noStrike" spc="-1" dirty="0">
                <a:solidFill>
                  <a:srgbClr val="000000"/>
                </a:solidFill>
                <a:latin typeface="Arial"/>
                <a:ea typeface="DejaVu Sans"/>
              </a:rPr>
              <a:t>- Szybka identyfikacja obwodów</a:t>
            </a:r>
            <a:endParaRPr lang="pl-PL" sz="1800" b="0" strike="noStrike" spc="-1" dirty="0">
              <a:latin typeface="Arial"/>
            </a:endParaRPr>
          </a:p>
          <a:p>
            <a:r>
              <a:rPr lang="pl-PL" sz="1800" b="0" strike="noStrike" spc="-1" dirty="0">
                <a:solidFill>
                  <a:srgbClr val="000000"/>
                </a:solidFill>
                <a:latin typeface="Arial"/>
                <a:ea typeface="DejaVu Sans"/>
              </a:rPr>
              <a:t>- Ułatwienie serwisu i diagnostyki</a:t>
            </a:r>
            <a:endParaRPr lang="pl-PL" sz="1800" b="0" strike="noStrike" spc="-1" dirty="0">
              <a:latin typeface="Arial"/>
            </a:endParaRPr>
          </a:p>
          <a:p>
            <a:r>
              <a:rPr lang="pl-PL" sz="1800" b="0" strike="noStrike" spc="-1" dirty="0">
                <a:solidFill>
                  <a:srgbClr val="000000"/>
                </a:solidFill>
                <a:latin typeface="Arial"/>
                <a:ea typeface="DejaVu Sans"/>
              </a:rPr>
              <a:t>- Bezpieczeństwo pracy</a:t>
            </a:r>
            <a:endParaRPr lang="pl-PL" sz="1800" b="0" strike="noStrike" spc="-1" dirty="0">
              <a:latin typeface="Arial"/>
            </a:endParaRPr>
          </a:p>
          <a:p>
            <a:r>
              <a:rPr lang="pl-PL" sz="1800" b="0" strike="noStrike" spc="-1" dirty="0">
                <a:solidFill>
                  <a:srgbClr val="000000"/>
                </a:solidFill>
                <a:latin typeface="Arial"/>
                <a:ea typeface="DejaVu Sans"/>
              </a:rPr>
              <a:t>- Zgodność z normami - Adresowanie przewodów wynika z dobrych praktyk i norm, m.in.:</a:t>
            </a:r>
            <a:endParaRPr lang="pl-PL" sz="1800" b="0" strike="noStrike" spc="-1" dirty="0">
              <a:latin typeface="Arial"/>
            </a:endParaRPr>
          </a:p>
          <a:p>
            <a:endParaRPr lang="pl-PL" sz="1800" b="0" strike="noStrike" spc="-1" dirty="0">
              <a:latin typeface="Arial"/>
            </a:endParaRPr>
          </a:p>
          <a:p>
            <a:r>
              <a:rPr lang="pl-PL" sz="1800" b="0" strike="noStrike" spc="-1" dirty="0">
                <a:solidFill>
                  <a:srgbClr val="000000"/>
                </a:solidFill>
                <a:latin typeface="Arial"/>
                <a:ea typeface="DejaVu Sans"/>
              </a:rPr>
              <a:t>PN-EN 60204-1 (Bezpieczeństwo maszyn – instalacje elektryczne maszyn),</a:t>
            </a:r>
            <a:endParaRPr lang="pl-PL" sz="1800" b="0" strike="noStrike" spc="-1" dirty="0">
              <a:latin typeface="Arial"/>
            </a:endParaRPr>
          </a:p>
          <a:p>
            <a:endParaRPr lang="pl-PL" sz="1800" b="0" strike="noStrike" spc="-1" dirty="0">
              <a:latin typeface="Arial"/>
            </a:endParaRPr>
          </a:p>
          <a:p>
            <a:r>
              <a:rPr lang="pl-PL" sz="1800" b="0" strike="noStrike" spc="-1" dirty="0">
                <a:solidFill>
                  <a:srgbClr val="000000"/>
                </a:solidFill>
                <a:latin typeface="Arial"/>
                <a:ea typeface="DejaVu Sans"/>
              </a:rPr>
              <a:t>PN-EN 61439 (Rozdzielnice niskonapięciowe).</a:t>
            </a:r>
            <a:endParaRPr lang="pl-PL" sz="1800" b="0" strike="noStrike" spc="-1" dirty="0">
              <a:latin typeface="Arial"/>
            </a:endParaRPr>
          </a:p>
          <a:p>
            <a:endParaRPr lang="pl-PL" sz="1800" b="0" strike="noStrike" spc="-1" dirty="0">
              <a:latin typeface="Arial"/>
            </a:endParaRPr>
          </a:p>
          <a:p>
            <a:r>
              <a:rPr lang="pl-PL" sz="1800" b="0" strike="noStrike" spc="-1" dirty="0">
                <a:solidFill>
                  <a:srgbClr val="000000"/>
                </a:solidFill>
                <a:latin typeface="Arial"/>
                <a:ea typeface="DejaVu Sans"/>
              </a:rPr>
              <a:t>Normy wymagają jednoznacznej identyfikacji obwodów i przewodów.</a:t>
            </a:r>
            <a:endParaRPr lang="pl-PL" sz="1800" b="0" strike="noStrike" spc="-1" dirty="0">
              <a:latin typeface="Arial"/>
            </a:endParaRPr>
          </a:p>
        </p:txBody>
      </p:sp>
      <p:pic>
        <p:nvPicPr>
          <p:cNvPr id="1195" name="Obraz 1194"/>
          <p:cNvPicPr/>
          <p:nvPr/>
        </p:nvPicPr>
        <p:blipFill>
          <a:blip r:embed="rId2"/>
          <a:stretch/>
        </p:blipFill>
        <p:spPr>
          <a:xfrm>
            <a:off x="5788575" y="1267200"/>
            <a:ext cx="6300000" cy="5244120"/>
          </a:xfrm>
          <a:prstGeom prst="rect">
            <a:avLst/>
          </a:prstGeom>
          <a:ln w="0">
            <a:noFill/>
          </a:ln>
        </p:spPr>
      </p:pic>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6" name="Prostokąt 1195"/>
          <p:cNvSpPr/>
          <p:nvPr/>
        </p:nvSpPr>
        <p:spPr>
          <a:xfrm>
            <a:off x="299520" y="360000"/>
            <a:ext cx="11220120" cy="5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Istotne aspekty praktyczne montażu szaf sterowniczych </a:t>
            </a:r>
            <a:endParaRPr lang="pl-PL" sz="2800" b="0" strike="noStrike" spc="-1">
              <a:latin typeface="Arial"/>
            </a:endParaRPr>
          </a:p>
        </p:txBody>
      </p:sp>
      <p:sp>
        <p:nvSpPr>
          <p:cNvPr id="1197" name="Prostokąt 1196"/>
          <p:cNvSpPr/>
          <p:nvPr/>
        </p:nvSpPr>
        <p:spPr>
          <a:xfrm>
            <a:off x="330840" y="950760"/>
            <a:ext cx="7588800" cy="4090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Adresowanie przewodów</a:t>
            </a:r>
            <a:endParaRPr lang="pl-PL" sz="2800" b="0" strike="noStrike" spc="-1">
              <a:latin typeface="Arial"/>
            </a:endParaRPr>
          </a:p>
        </p:txBody>
      </p:sp>
      <p:sp>
        <p:nvSpPr>
          <p:cNvPr id="1198" name="pole tekstowe 1197"/>
          <p:cNvSpPr txBox="1"/>
          <p:nvPr/>
        </p:nvSpPr>
        <p:spPr>
          <a:xfrm>
            <a:off x="68760" y="6511320"/>
            <a:ext cx="2631240" cy="346680"/>
          </a:xfrm>
          <a:prstGeom prst="rect">
            <a:avLst/>
          </a:prstGeom>
          <a:noFill/>
          <a:ln w="0">
            <a:noFill/>
          </a:ln>
        </p:spPr>
        <p:txBody>
          <a:bodyPr lIns="90000" tIns="45000" rIns="90000" bIns="45000">
            <a:noAutofit/>
          </a:bodyPr>
          <a:lstStyle/>
          <a:p>
            <a:r>
              <a:rPr lang="pl-PL" sz="1800" b="0" strike="noStrike" spc="-1">
                <a:latin typeface="Arial"/>
              </a:rPr>
              <a:t>https://www.oznaczto.pl/</a:t>
            </a:r>
          </a:p>
        </p:txBody>
      </p:sp>
      <p:pic>
        <p:nvPicPr>
          <p:cNvPr id="1199" name="Obraz 1198"/>
          <p:cNvPicPr/>
          <p:nvPr/>
        </p:nvPicPr>
        <p:blipFill>
          <a:blip r:embed="rId2"/>
          <a:stretch/>
        </p:blipFill>
        <p:spPr>
          <a:xfrm>
            <a:off x="1620000" y="2052000"/>
            <a:ext cx="8417160" cy="3528000"/>
          </a:xfrm>
          <a:prstGeom prst="rect">
            <a:avLst/>
          </a:prstGeom>
          <a:ln w="0">
            <a:noFill/>
          </a:ln>
        </p:spPr>
      </p:pic>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0" name="Prostokąt 1199"/>
          <p:cNvSpPr/>
          <p:nvPr/>
        </p:nvSpPr>
        <p:spPr>
          <a:xfrm>
            <a:off x="299520" y="360000"/>
            <a:ext cx="11220120" cy="5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Istotne aspekty praktyczne montażu szaf sterowniczych </a:t>
            </a:r>
            <a:endParaRPr lang="pl-PL" sz="2800" b="0" strike="noStrike" spc="-1">
              <a:latin typeface="Arial"/>
            </a:endParaRPr>
          </a:p>
        </p:txBody>
      </p:sp>
      <p:sp>
        <p:nvSpPr>
          <p:cNvPr id="1201" name="Prostokąt 1200"/>
          <p:cNvSpPr/>
          <p:nvPr/>
        </p:nvSpPr>
        <p:spPr>
          <a:xfrm>
            <a:off x="330840" y="950760"/>
            <a:ext cx="7588800" cy="4090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Adresowanie przewodów</a:t>
            </a:r>
            <a:endParaRPr lang="pl-PL" sz="2800" b="0" strike="noStrike" spc="-1">
              <a:latin typeface="Arial"/>
            </a:endParaRPr>
          </a:p>
        </p:txBody>
      </p:sp>
      <p:sp>
        <p:nvSpPr>
          <p:cNvPr id="1202" name="pole tekstowe 1201"/>
          <p:cNvSpPr txBox="1"/>
          <p:nvPr/>
        </p:nvSpPr>
        <p:spPr>
          <a:xfrm>
            <a:off x="68760" y="6511320"/>
            <a:ext cx="2631240" cy="346680"/>
          </a:xfrm>
          <a:prstGeom prst="rect">
            <a:avLst/>
          </a:prstGeom>
          <a:noFill/>
          <a:ln w="0">
            <a:noFill/>
          </a:ln>
        </p:spPr>
        <p:txBody>
          <a:bodyPr lIns="90000" tIns="45000" rIns="90000" bIns="45000">
            <a:noAutofit/>
          </a:bodyPr>
          <a:lstStyle/>
          <a:p>
            <a:r>
              <a:rPr lang="pl-PL" sz="1800" b="0" strike="noStrike" spc="-1">
                <a:latin typeface="Arial"/>
              </a:rPr>
              <a:t>https://www.oznaczto.pl/</a:t>
            </a:r>
          </a:p>
        </p:txBody>
      </p:sp>
      <p:pic>
        <p:nvPicPr>
          <p:cNvPr id="1203" name="Obraz 1202"/>
          <p:cNvPicPr/>
          <p:nvPr/>
        </p:nvPicPr>
        <p:blipFill>
          <a:blip r:embed="rId2"/>
          <a:stretch/>
        </p:blipFill>
        <p:spPr>
          <a:xfrm>
            <a:off x="2520000" y="1980000"/>
            <a:ext cx="7102080" cy="4007520"/>
          </a:xfrm>
          <a:prstGeom prst="rect">
            <a:avLst/>
          </a:prstGeom>
          <a:ln w="0">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Tytuł 1_187"/>
          <p:cNvSpPr/>
          <p:nvPr/>
        </p:nvSpPr>
        <p:spPr>
          <a:xfrm>
            <a:off x="839520" y="70416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186" name="Symbol zastępczy zawartości 2_176"/>
          <p:cNvSpPr/>
          <p:nvPr/>
        </p:nvSpPr>
        <p:spPr>
          <a:xfrm>
            <a:off x="83952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87" name="Tytuł 1_188"/>
          <p:cNvSpPr/>
          <p:nvPr/>
        </p:nvSpPr>
        <p:spPr>
          <a:xfrm>
            <a:off x="839520" y="70416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88" name="Symbol zastępczy zawartości 2_177"/>
          <p:cNvSpPr/>
          <p:nvPr/>
        </p:nvSpPr>
        <p:spPr>
          <a:xfrm>
            <a:off x="83952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89" name="Prostokąt 188"/>
          <p:cNvSpPr/>
          <p:nvPr/>
        </p:nvSpPr>
        <p:spPr>
          <a:xfrm>
            <a:off x="361080" y="2340000"/>
            <a:ext cx="557856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Szafa sterownicza i rozdzielnica – definicje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Rozdzielnica</a:t>
            </a:r>
            <a:r>
              <a:rPr lang="pl-PL" sz="1800" b="0" strike="noStrike" spc="-1">
                <a:solidFill>
                  <a:srgbClr val="000000"/>
                </a:solidFill>
                <a:latin typeface="Arial"/>
                <a:ea typeface="DejaVu Sans"/>
              </a:rPr>
              <a:t> zapewnia bezpieczne rozdzielanie energii elektrycznej do poszczególnych obwodów, umożliwia ich załączanie/wyłączanie oraz chroni instalację przed skutkami zwarć i przeciążeń.</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190" name="Prostokąt 189"/>
          <p:cNvSpPr/>
          <p:nvPr/>
        </p:nvSpPr>
        <p:spPr>
          <a:xfrm>
            <a:off x="0" y="6135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www.wago.com</a:t>
            </a:r>
            <a:endParaRPr lang="pl-PL" sz="1800" b="0" strike="noStrike" spc="-1">
              <a:latin typeface="Arial"/>
            </a:endParaRPr>
          </a:p>
        </p:txBody>
      </p:sp>
      <p:pic>
        <p:nvPicPr>
          <p:cNvPr id="191" name="Obraz 190"/>
          <p:cNvPicPr/>
          <p:nvPr/>
        </p:nvPicPr>
        <p:blipFill>
          <a:blip r:embed="rId2"/>
          <a:stretch/>
        </p:blipFill>
        <p:spPr>
          <a:xfrm>
            <a:off x="7560000" y="1966320"/>
            <a:ext cx="3437280" cy="4332960"/>
          </a:xfrm>
          <a:prstGeom prst="rect">
            <a:avLst/>
          </a:prstGeom>
          <a:ln w="0">
            <a:noFill/>
          </a:ln>
        </p:spPr>
      </p:pic>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4" name="Prostokąt 1203"/>
          <p:cNvSpPr/>
          <p:nvPr/>
        </p:nvSpPr>
        <p:spPr>
          <a:xfrm>
            <a:off x="299520" y="360000"/>
            <a:ext cx="11220120" cy="5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Istotne aspekty praktyczne montażu szaf sterowniczych </a:t>
            </a:r>
            <a:endParaRPr lang="pl-PL" sz="2800" b="0" strike="noStrike" spc="-1">
              <a:latin typeface="Arial"/>
            </a:endParaRPr>
          </a:p>
        </p:txBody>
      </p:sp>
      <p:sp>
        <p:nvSpPr>
          <p:cNvPr id="1205" name="Prostokąt 1204"/>
          <p:cNvSpPr/>
          <p:nvPr/>
        </p:nvSpPr>
        <p:spPr>
          <a:xfrm>
            <a:off x="330840" y="950760"/>
            <a:ext cx="7588800" cy="4090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Adresowanie przewodów</a:t>
            </a:r>
            <a:endParaRPr lang="pl-PL" sz="2800" b="0" strike="noStrike" spc="-1">
              <a:latin typeface="Arial"/>
            </a:endParaRPr>
          </a:p>
        </p:txBody>
      </p:sp>
      <p:sp>
        <p:nvSpPr>
          <p:cNvPr id="1206" name="pole tekstowe 1205"/>
          <p:cNvSpPr txBox="1"/>
          <p:nvPr/>
        </p:nvSpPr>
        <p:spPr>
          <a:xfrm>
            <a:off x="68760" y="6511320"/>
            <a:ext cx="2631240" cy="346680"/>
          </a:xfrm>
          <a:prstGeom prst="rect">
            <a:avLst/>
          </a:prstGeom>
          <a:noFill/>
          <a:ln w="0">
            <a:noFill/>
          </a:ln>
        </p:spPr>
        <p:txBody>
          <a:bodyPr lIns="90000" tIns="45000" rIns="90000" bIns="45000">
            <a:noAutofit/>
          </a:bodyPr>
          <a:lstStyle/>
          <a:p>
            <a:r>
              <a:rPr lang="pl-PL" sz="1800" b="0" strike="noStrike" spc="-1">
                <a:latin typeface="Arial"/>
              </a:rPr>
              <a:t>https://www.oznaczto.pl/</a:t>
            </a:r>
          </a:p>
        </p:txBody>
      </p:sp>
      <p:pic>
        <p:nvPicPr>
          <p:cNvPr id="1207" name="Obraz 1206"/>
          <p:cNvPicPr/>
          <p:nvPr/>
        </p:nvPicPr>
        <p:blipFill>
          <a:blip r:embed="rId2"/>
          <a:stretch/>
        </p:blipFill>
        <p:spPr>
          <a:xfrm>
            <a:off x="1620000" y="1980000"/>
            <a:ext cx="8733960" cy="3800160"/>
          </a:xfrm>
          <a:prstGeom prst="rect">
            <a:avLst/>
          </a:prstGeom>
          <a:ln w="0">
            <a:noFill/>
          </a:ln>
        </p:spPr>
      </p:pic>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 name="Prostokąt 1207"/>
          <p:cNvSpPr/>
          <p:nvPr/>
        </p:nvSpPr>
        <p:spPr>
          <a:xfrm>
            <a:off x="299520" y="360000"/>
            <a:ext cx="11220120" cy="5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Istotne aspekty praktyczne montażu szaf sterowniczych </a:t>
            </a:r>
            <a:endParaRPr lang="pl-PL" sz="2800" b="0" strike="noStrike" spc="-1">
              <a:latin typeface="Arial"/>
            </a:endParaRPr>
          </a:p>
        </p:txBody>
      </p:sp>
      <p:sp>
        <p:nvSpPr>
          <p:cNvPr id="1209" name="Prostokąt 1208"/>
          <p:cNvSpPr/>
          <p:nvPr/>
        </p:nvSpPr>
        <p:spPr>
          <a:xfrm>
            <a:off x="330840" y="950760"/>
            <a:ext cx="7588800" cy="4090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Adresowanie przewodów</a:t>
            </a:r>
            <a:endParaRPr lang="pl-PL" sz="2800" b="0" strike="noStrike" spc="-1">
              <a:latin typeface="Arial"/>
            </a:endParaRPr>
          </a:p>
        </p:txBody>
      </p:sp>
      <p:sp>
        <p:nvSpPr>
          <p:cNvPr id="1210" name="pole tekstowe 1209"/>
          <p:cNvSpPr txBox="1"/>
          <p:nvPr/>
        </p:nvSpPr>
        <p:spPr>
          <a:xfrm>
            <a:off x="68760" y="6511320"/>
            <a:ext cx="2631240" cy="346680"/>
          </a:xfrm>
          <a:prstGeom prst="rect">
            <a:avLst/>
          </a:prstGeom>
          <a:noFill/>
          <a:ln w="0">
            <a:noFill/>
          </a:ln>
        </p:spPr>
        <p:txBody>
          <a:bodyPr lIns="90000" tIns="45000" rIns="90000" bIns="45000">
            <a:noAutofit/>
          </a:bodyPr>
          <a:lstStyle/>
          <a:p>
            <a:r>
              <a:rPr lang="pl-PL" sz="1800" b="0" strike="noStrike" spc="-1">
                <a:latin typeface="Arial"/>
              </a:rPr>
              <a:t>https://www.oznaczto.pl/</a:t>
            </a:r>
          </a:p>
        </p:txBody>
      </p:sp>
      <p:pic>
        <p:nvPicPr>
          <p:cNvPr id="1211" name="Obraz 1210"/>
          <p:cNvPicPr/>
          <p:nvPr/>
        </p:nvPicPr>
        <p:blipFill>
          <a:blip r:embed="rId2"/>
          <a:stretch/>
        </p:blipFill>
        <p:spPr>
          <a:xfrm>
            <a:off x="2520000" y="1980000"/>
            <a:ext cx="7057800" cy="3990600"/>
          </a:xfrm>
          <a:prstGeom prst="rect">
            <a:avLst/>
          </a:prstGeom>
          <a:ln w="0">
            <a:noFill/>
          </a:ln>
        </p:spPr>
      </p:pic>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2" name="Prostokąt 1211"/>
          <p:cNvSpPr/>
          <p:nvPr/>
        </p:nvSpPr>
        <p:spPr>
          <a:xfrm>
            <a:off x="299520" y="360000"/>
            <a:ext cx="11220120" cy="5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Istotne aspekty praktyczne montażu szaf sterowniczych </a:t>
            </a:r>
            <a:endParaRPr lang="pl-PL" sz="2800" b="0" strike="noStrike" spc="-1">
              <a:latin typeface="Arial"/>
            </a:endParaRPr>
          </a:p>
        </p:txBody>
      </p:sp>
      <p:sp>
        <p:nvSpPr>
          <p:cNvPr id="1213" name="Prostokąt 1212"/>
          <p:cNvSpPr/>
          <p:nvPr/>
        </p:nvSpPr>
        <p:spPr>
          <a:xfrm>
            <a:off x="330840" y="950760"/>
            <a:ext cx="7588800" cy="4090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Adresowanie przewodów</a:t>
            </a:r>
            <a:endParaRPr lang="pl-PL" sz="2800" b="0" strike="noStrike" spc="-1">
              <a:latin typeface="Arial"/>
            </a:endParaRPr>
          </a:p>
        </p:txBody>
      </p:sp>
      <p:sp>
        <p:nvSpPr>
          <p:cNvPr id="1214" name="pole tekstowe 1213"/>
          <p:cNvSpPr txBox="1"/>
          <p:nvPr/>
        </p:nvSpPr>
        <p:spPr>
          <a:xfrm>
            <a:off x="68760" y="6511320"/>
            <a:ext cx="2631240" cy="346680"/>
          </a:xfrm>
          <a:prstGeom prst="rect">
            <a:avLst/>
          </a:prstGeom>
          <a:noFill/>
          <a:ln w="0">
            <a:noFill/>
          </a:ln>
        </p:spPr>
        <p:txBody>
          <a:bodyPr lIns="90000" tIns="45000" rIns="90000" bIns="45000">
            <a:noAutofit/>
          </a:bodyPr>
          <a:lstStyle/>
          <a:p>
            <a:r>
              <a:rPr lang="pl-PL" sz="1800" b="0" strike="noStrike" spc="-1">
                <a:latin typeface="Arial"/>
              </a:rPr>
              <a:t>https://www.oznaczto.pl/</a:t>
            </a:r>
          </a:p>
        </p:txBody>
      </p:sp>
      <p:pic>
        <p:nvPicPr>
          <p:cNvPr id="1215" name="Obraz 1214"/>
          <p:cNvPicPr/>
          <p:nvPr/>
        </p:nvPicPr>
        <p:blipFill>
          <a:blip r:embed="rId2"/>
          <a:stretch/>
        </p:blipFill>
        <p:spPr>
          <a:xfrm>
            <a:off x="3240000" y="2237760"/>
            <a:ext cx="5818680" cy="3342240"/>
          </a:xfrm>
          <a:prstGeom prst="rect">
            <a:avLst/>
          </a:prstGeom>
          <a:ln w="0">
            <a:noFill/>
          </a:ln>
        </p:spPr>
      </p:pic>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6" name="Obraz 1215"/>
          <p:cNvPicPr/>
          <p:nvPr/>
        </p:nvPicPr>
        <p:blipFill>
          <a:blip r:embed="rId2"/>
          <a:stretch/>
        </p:blipFill>
        <p:spPr>
          <a:xfrm>
            <a:off x="180000" y="1191600"/>
            <a:ext cx="2409480" cy="2228400"/>
          </a:xfrm>
          <a:prstGeom prst="rect">
            <a:avLst/>
          </a:prstGeom>
          <a:ln w="0">
            <a:noFill/>
          </a:ln>
        </p:spPr>
      </p:pic>
      <p:pic>
        <p:nvPicPr>
          <p:cNvPr id="1217" name="Obraz 1216"/>
          <p:cNvPicPr/>
          <p:nvPr/>
        </p:nvPicPr>
        <p:blipFill>
          <a:blip r:embed="rId3"/>
          <a:stretch/>
        </p:blipFill>
        <p:spPr>
          <a:xfrm>
            <a:off x="3060000" y="1549440"/>
            <a:ext cx="4609800" cy="4390560"/>
          </a:xfrm>
          <a:prstGeom prst="rect">
            <a:avLst/>
          </a:prstGeom>
          <a:ln w="0">
            <a:noFill/>
          </a:ln>
        </p:spPr>
      </p:pic>
      <p:pic>
        <p:nvPicPr>
          <p:cNvPr id="1218" name="Obraz 1217"/>
          <p:cNvPicPr/>
          <p:nvPr/>
        </p:nvPicPr>
        <p:blipFill>
          <a:blip r:embed="rId4"/>
          <a:stretch/>
        </p:blipFill>
        <p:spPr>
          <a:xfrm>
            <a:off x="360000" y="3420000"/>
            <a:ext cx="2338560" cy="2546640"/>
          </a:xfrm>
          <a:prstGeom prst="rect">
            <a:avLst/>
          </a:prstGeom>
          <a:ln w="0">
            <a:noFill/>
          </a:ln>
        </p:spPr>
      </p:pic>
      <p:sp>
        <p:nvSpPr>
          <p:cNvPr id="1219" name="pole tekstowe 1218"/>
          <p:cNvSpPr txBox="1"/>
          <p:nvPr/>
        </p:nvSpPr>
        <p:spPr>
          <a:xfrm>
            <a:off x="-25200" y="6511320"/>
            <a:ext cx="3265200" cy="346680"/>
          </a:xfrm>
          <a:prstGeom prst="rect">
            <a:avLst/>
          </a:prstGeom>
          <a:noFill/>
          <a:ln w="0">
            <a:noFill/>
          </a:ln>
        </p:spPr>
        <p:txBody>
          <a:bodyPr lIns="90000" tIns="45000" rIns="90000" bIns="45000">
            <a:noAutofit/>
          </a:bodyPr>
          <a:lstStyle/>
          <a:p>
            <a:r>
              <a:rPr lang="pl-PL" sz="1800" b="0" strike="noStrike" spc="-1">
                <a:latin typeface="Arial"/>
              </a:rPr>
              <a:t>https://www.meditronik.com.pl/</a:t>
            </a:r>
          </a:p>
        </p:txBody>
      </p:sp>
      <p:sp>
        <p:nvSpPr>
          <p:cNvPr id="1220" name="pole tekstowe 1219"/>
          <p:cNvSpPr txBox="1"/>
          <p:nvPr/>
        </p:nvSpPr>
        <p:spPr>
          <a:xfrm>
            <a:off x="-25200" y="6165000"/>
            <a:ext cx="4885200" cy="602280"/>
          </a:xfrm>
          <a:prstGeom prst="rect">
            <a:avLst/>
          </a:prstGeom>
          <a:noFill/>
          <a:ln w="0">
            <a:noFill/>
          </a:ln>
        </p:spPr>
        <p:txBody>
          <a:bodyPr lIns="90000" tIns="45000" rIns="90000" bIns="45000">
            <a:noAutofit/>
          </a:bodyPr>
          <a:lstStyle/>
          <a:p>
            <a:r>
              <a:rPr lang="pl-PL" sz="1800" b="0" strike="noStrike" spc="-1">
                <a:latin typeface="Arial"/>
              </a:rPr>
              <a:t>https://www.phoenixcontact.com</a:t>
            </a:r>
          </a:p>
        </p:txBody>
      </p:sp>
      <p:sp>
        <p:nvSpPr>
          <p:cNvPr id="1221" name="Prostokąt 1220"/>
          <p:cNvSpPr/>
          <p:nvPr/>
        </p:nvSpPr>
        <p:spPr>
          <a:xfrm>
            <a:off x="299520" y="360000"/>
            <a:ext cx="11220120" cy="5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Istotne aspekty praktyczne montażu szaf sterowniczych </a:t>
            </a:r>
            <a:endParaRPr lang="pl-PL" sz="2800" b="0" strike="noStrike" spc="-1">
              <a:latin typeface="Arial"/>
            </a:endParaRPr>
          </a:p>
        </p:txBody>
      </p:sp>
      <p:sp>
        <p:nvSpPr>
          <p:cNvPr id="1222" name="Prostokąt 1221"/>
          <p:cNvSpPr/>
          <p:nvPr/>
        </p:nvSpPr>
        <p:spPr>
          <a:xfrm>
            <a:off x="330840" y="950760"/>
            <a:ext cx="7588800" cy="4090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Adresowanie przewodów</a:t>
            </a:r>
            <a:endParaRPr lang="pl-PL" sz="2800" b="0" strike="noStrike" spc="-1">
              <a:latin typeface="Arial"/>
            </a:endParaRPr>
          </a:p>
        </p:txBody>
      </p:sp>
      <p:sp>
        <p:nvSpPr>
          <p:cNvPr id="1223" name="Prostokąt 1222"/>
          <p:cNvSpPr/>
          <p:nvPr/>
        </p:nvSpPr>
        <p:spPr>
          <a:xfrm>
            <a:off x="7920000" y="2700000"/>
            <a:ext cx="3960720" cy="23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Dzięki zastosowaniu drukarek etykiet możemy przygotować dedykowany opis poszczególnych przewodów oraz zacisków rozdzielnicy. Drukarka etykiet to inwestycja która się szybko zwraca.  </a:t>
            </a:r>
            <a:endParaRPr lang="pl-PL" sz="1800" b="0" strike="noStrike" spc="-1">
              <a:latin typeface="Arial"/>
            </a:endParaRPr>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4" name="Prostokąt 1223"/>
          <p:cNvSpPr/>
          <p:nvPr/>
        </p:nvSpPr>
        <p:spPr>
          <a:xfrm>
            <a:off x="299520" y="360000"/>
            <a:ext cx="11220120" cy="5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Istotne aspekty praktyczne montażu szaf sterowniczych </a:t>
            </a:r>
            <a:endParaRPr lang="pl-PL" sz="2800" b="0" strike="noStrike" spc="-1">
              <a:latin typeface="Arial"/>
            </a:endParaRPr>
          </a:p>
        </p:txBody>
      </p:sp>
      <p:sp>
        <p:nvSpPr>
          <p:cNvPr id="1225" name="Prostokąt 1224"/>
          <p:cNvSpPr/>
          <p:nvPr/>
        </p:nvSpPr>
        <p:spPr>
          <a:xfrm>
            <a:off x="330840" y="950760"/>
            <a:ext cx="7588800" cy="4090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Tulejkowanie przewodów</a:t>
            </a:r>
            <a:endParaRPr lang="pl-PL" sz="2800" b="0" strike="noStrike" spc="-1">
              <a:latin typeface="Arial"/>
            </a:endParaRPr>
          </a:p>
        </p:txBody>
      </p:sp>
      <p:sp>
        <p:nvSpPr>
          <p:cNvPr id="1226" name="pole tekstowe 1225"/>
          <p:cNvSpPr txBox="1"/>
          <p:nvPr/>
        </p:nvSpPr>
        <p:spPr>
          <a:xfrm>
            <a:off x="68760" y="6511320"/>
            <a:ext cx="2631240" cy="346680"/>
          </a:xfrm>
          <a:prstGeom prst="rect">
            <a:avLst/>
          </a:prstGeom>
          <a:noFill/>
          <a:ln w="0">
            <a:noFill/>
          </a:ln>
        </p:spPr>
        <p:txBody>
          <a:bodyPr lIns="90000" tIns="45000" rIns="90000" bIns="45000">
            <a:noAutofit/>
          </a:bodyPr>
          <a:lstStyle/>
          <a:p>
            <a:r>
              <a:rPr lang="pl-PL" sz="1800" b="0" strike="noStrike" spc="-1">
                <a:latin typeface="Arial"/>
              </a:rPr>
              <a:t>https://www.amper24.pl/</a:t>
            </a:r>
          </a:p>
        </p:txBody>
      </p:sp>
      <p:sp>
        <p:nvSpPr>
          <p:cNvPr id="1227" name="Prostokąt 1226"/>
          <p:cNvSpPr/>
          <p:nvPr/>
        </p:nvSpPr>
        <p:spPr>
          <a:xfrm>
            <a:off x="180000" y="1620000"/>
            <a:ext cx="3420000" cy="4500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Stosowanie tulejek zaciskowych:</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zapobiega rozwarstwieniu linki</a:t>
            </a:r>
            <a:endParaRPr lang="pl-PL" sz="1800" b="0" strike="noStrike" spc="-1">
              <a:latin typeface="Arial"/>
            </a:endParaRPr>
          </a:p>
          <a:p>
            <a:pPr>
              <a:lnSpc>
                <a:spcPct val="100000"/>
              </a:lnSpc>
            </a:pPr>
            <a:r>
              <a:rPr lang="pl-PL" sz="1800" b="0" strike="noStrike" spc="-1">
                <a:solidFill>
                  <a:srgbClr val="000000"/>
                </a:solidFill>
                <a:latin typeface="Arial"/>
                <a:ea typeface="DejaVu Sans"/>
              </a:rPr>
              <a:t>- poprawia styk elektryczny</a:t>
            </a:r>
            <a:endParaRPr lang="pl-PL" sz="1800" b="0" strike="noStrike" spc="-1">
              <a:latin typeface="Arial"/>
            </a:endParaRPr>
          </a:p>
          <a:p>
            <a:pPr>
              <a:lnSpc>
                <a:spcPct val="100000"/>
              </a:lnSpc>
            </a:pPr>
            <a:r>
              <a:rPr lang="pl-PL" sz="1800" b="0" strike="noStrike" spc="-1">
                <a:solidFill>
                  <a:srgbClr val="000000"/>
                </a:solidFill>
                <a:latin typeface="Arial"/>
                <a:ea typeface="DejaVu Sans"/>
              </a:rPr>
              <a:t>- zwiększa bezpieczeństwo</a:t>
            </a:r>
            <a:endParaRPr lang="pl-PL" sz="1800" b="0" strike="noStrike" spc="-1">
              <a:latin typeface="Arial"/>
            </a:endParaRPr>
          </a:p>
          <a:p>
            <a:pPr>
              <a:lnSpc>
                <a:spcPct val="100000"/>
              </a:lnSpc>
            </a:pPr>
            <a:r>
              <a:rPr lang="pl-PL" sz="1800" b="0" strike="noStrike" spc="-1">
                <a:solidFill>
                  <a:srgbClr val="000000"/>
                </a:solidFill>
                <a:latin typeface="Arial"/>
                <a:ea typeface="DejaVu Sans"/>
              </a:rPr>
              <a:t>- poprawia odporność na wibracje</a:t>
            </a:r>
            <a:endParaRPr lang="pl-PL" sz="1800" b="0" strike="noStrike" spc="-1">
              <a:latin typeface="Arial"/>
            </a:endParaRPr>
          </a:p>
          <a:p>
            <a:pPr>
              <a:lnSpc>
                <a:spcPct val="100000"/>
              </a:lnSpc>
            </a:pPr>
            <a:r>
              <a:rPr lang="pl-PL" sz="1800" b="0" strike="noStrike" spc="-1">
                <a:solidFill>
                  <a:srgbClr val="000000"/>
                </a:solidFill>
                <a:latin typeface="Arial"/>
                <a:ea typeface="DejaVu Sans"/>
              </a:rPr>
              <a:t>- w szafach sterowniczych zgodnie z normą PN-EN 60204-1 stosowanie tulejek jest standardem.</a:t>
            </a:r>
            <a:endParaRPr lang="pl-PL" sz="1800" b="0" strike="noStrike" spc="-1">
              <a:latin typeface="Arial"/>
            </a:endParaRPr>
          </a:p>
        </p:txBody>
      </p:sp>
      <p:pic>
        <p:nvPicPr>
          <p:cNvPr id="1228" name="Obraz 1227"/>
          <p:cNvPicPr/>
          <p:nvPr/>
        </p:nvPicPr>
        <p:blipFill>
          <a:blip r:embed="rId2"/>
          <a:stretch/>
        </p:blipFill>
        <p:spPr>
          <a:xfrm>
            <a:off x="3420000" y="1980000"/>
            <a:ext cx="4573080" cy="4500000"/>
          </a:xfrm>
          <a:prstGeom prst="rect">
            <a:avLst/>
          </a:prstGeom>
          <a:ln w="0">
            <a:noFill/>
          </a:ln>
        </p:spPr>
      </p:pic>
      <p:pic>
        <p:nvPicPr>
          <p:cNvPr id="1229" name="Obraz 1228"/>
          <p:cNvPicPr/>
          <p:nvPr/>
        </p:nvPicPr>
        <p:blipFill>
          <a:blip r:embed="rId3"/>
          <a:stretch/>
        </p:blipFill>
        <p:spPr>
          <a:xfrm>
            <a:off x="7993080" y="1260000"/>
            <a:ext cx="4034160" cy="2590560"/>
          </a:xfrm>
          <a:prstGeom prst="rect">
            <a:avLst/>
          </a:prstGeom>
          <a:ln w="0">
            <a:noFill/>
          </a:ln>
        </p:spPr>
      </p:pic>
      <p:pic>
        <p:nvPicPr>
          <p:cNvPr id="1230" name="Obraz 1229"/>
          <p:cNvPicPr/>
          <p:nvPr/>
        </p:nvPicPr>
        <p:blipFill>
          <a:blip r:embed="rId4"/>
          <a:stretch/>
        </p:blipFill>
        <p:spPr>
          <a:xfrm>
            <a:off x="8325720" y="3960000"/>
            <a:ext cx="3554280" cy="2804040"/>
          </a:xfrm>
          <a:prstGeom prst="rect">
            <a:avLst/>
          </a:prstGeom>
          <a:ln w="0">
            <a:noFill/>
          </a:ln>
        </p:spPr>
      </p:pic>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1" name="Prostokąt 1230"/>
          <p:cNvSpPr/>
          <p:nvPr/>
        </p:nvSpPr>
        <p:spPr>
          <a:xfrm>
            <a:off x="299520" y="360000"/>
            <a:ext cx="11220120" cy="5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Istotne aspekty praktyczne montażu szaf sterowniczych </a:t>
            </a:r>
            <a:endParaRPr lang="pl-PL" sz="2800" b="0" strike="noStrike" spc="-1">
              <a:latin typeface="Arial"/>
            </a:endParaRPr>
          </a:p>
        </p:txBody>
      </p:sp>
      <p:sp>
        <p:nvSpPr>
          <p:cNvPr id="1232" name="Prostokąt 1231"/>
          <p:cNvSpPr/>
          <p:nvPr/>
        </p:nvSpPr>
        <p:spPr>
          <a:xfrm>
            <a:off x="330840" y="950760"/>
            <a:ext cx="7588800" cy="4090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Tulejkowanie przewodów</a:t>
            </a:r>
            <a:endParaRPr lang="pl-PL" sz="2800" b="0" strike="noStrike" spc="-1">
              <a:latin typeface="Arial"/>
            </a:endParaRPr>
          </a:p>
        </p:txBody>
      </p:sp>
      <p:sp>
        <p:nvSpPr>
          <p:cNvPr id="1233" name="pole tekstowe 1232"/>
          <p:cNvSpPr txBox="1"/>
          <p:nvPr/>
        </p:nvSpPr>
        <p:spPr>
          <a:xfrm>
            <a:off x="68760" y="6511320"/>
            <a:ext cx="2631240" cy="346680"/>
          </a:xfrm>
          <a:prstGeom prst="rect">
            <a:avLst/>
          </a:prstGeom>
          <a:noFill/>
          <a:ln w="0">
            <a:noFill/>
          </a:ln>
        </p:spPr>
        <p:txBody>
          <a:bodyPr lIns="90000" tIns="45000" rIns="90000" bIns="45000">
            <a:noAutofit/>
          </a:bodyPr>
          <a:lstStyle/>
          <a:p>
            <a:r>
              <a:rPr lang="pl-PL" sz="1800" b="0" strike="noStrike" spc="-1">
                <a:latin typeface="Arial"/>
              </a:rPr>
              <a:t>https://www.wiha.pl/</a:t>
            </a:r>
          </a:p>
        </p:txBody>
      </p:sp>
      <p:pic>
        <p:nvPicPr>
          <p:cNvPr id="1234" name="Obraz 1233"/>
          <p:cNvPicPr/>
          <p:nvPr/>
        </p:nvPicPr>
        <p:blipFill>
          <a:blip r:embed="rId2"/>
          <a:stretch/>
        </p:blipFill>
        <p:spPr>
          <a:xfrm>
            <a:off x="6840000" y="3060000"/>
            <a:ext cx="5220000" cy="2044440"/>
          </a:xfrm>
          <a:prstGeom prst="rect">
            <a:avLst/>
          </a:prstGeom>
          <a:ln w="0">
            <a:noFill/>
          </a:ln>
        </p:spPr>
      </p:pic>
      <p:sp>
        <p:nvSpPr>
          <p:cNvPr id="1235" name="Prostokąt 1234"/>
          <p:cNvSpPr/>
          <p:nvPr/>
        </p:nvSpPr>
        <p:spPr>
          <a:xfrm>
            <a:off x="330840" y="2340000"/>
            <a:ext cx="6329160" cy="3780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W przypadku klasycznych zastosowań szczypiec zaciskowych istnieje ryzyko, że tulejki kablowe w szczypcach wykręcą się lub zostaną źle zaciśnięte. Automatyczne szczypce zaciskowe z zaciskiem sześciokątnym pozwalają zapobiec niepotrzebnym uszkodzeniom kabli i tulejek kablowych. Charakteryzuje je duży zakres zaciskania 0,08–16 mm² i w sposób kompaktowy łączą funkcję dwóch szczypiec w jednych, dzięku czemu nadają się do większości zastosowań. Zacisk sześciokątny pozwala uniknąć zaczepiania się tulejek kablowych. Funkcja wprowadzenia zapewnia dodatkowe bezpieczeństwo procesu, zapobiegając zaciśnięciu płaszcza tulejki kablowej wykonanego z tworzywa sztucznego. </a:t>
            </a:r>
            <a:endParaRPr lang="pl-PL" sz="1800" b="0" strike="noStrike" spc="-1">
              <a:latin typeface="Arial"/>
            </a:endParaRPr>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6" name="Prostokąt 1235"/>
          <p:cNvSpPr/>
          <p:nvPr/>
        </p:nvSpPr>
        <p:spPr>
          <a:xfrm>
            <a:off x="299880" y="360000"/>
            <a:ext cx="11220120" cy="5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Istotne aspekty praktyczne montażu szaf sterowniczych </a:t>
            </a:r>
            <a:endParaRPr lang="pl-PL" sz="2800" b="0" strike="noStrike" spc="-1">
              <a:latin typeface="Arial"/>
            </a:endParaRPr>
          </a:p>
        </p:txBody>
      </p:sp>
      <p:sp>
        <p:nvSpPr>
          <p:cNvPr id="1237" name="Prostokąt 1236"/>
          <p:cNvSpPr/>
          <p:nvPr/>
        </p:nvSpPr>
        <p:spPr>
          <a:xfrm>
            <a:off x="331200" y="950760"/>
            <a:ext cx="7588800" cy="4090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Tulejkowanie przewodów</a:t>
            </a:r>
            <a:endParaRPr lang="pl-PL" sz="2800" b="0" strike="noStrike" spc="-1">
              <a:latin typeface="Arial"/>
            </a:endParaRPr>
          </a:p>
        </p:txBody>
      </p:sp>
      <p:sp>
        <p:nvSpPr>
          <p:cNvPr id="1238" name="pole tekstowe 1237"/>
          <p:cNvSpPr txBox="1"/>
          <p:nvPr/>
        </p:nvSpPr>
        <p:spPr>
          <a:xfrm>
            <a:off x="69120" y="6511320"/>
            <a:ext cx="2631240" cy="346680"/>
          </a:xfrm>
          <a:prstGeom prst="rect">
            <a:avLst/>
          </a:prstGeom>
          <a:noFill/>
          <a:ln w="0">
            <a:noFill/>
          </a:ln>
        </p:spPr>
        <p:txBody>
          <a:bodyPr lIns="90000" tIns="45000" rIns="90000" bIns="45000">
            <a:noAutofit/>
          </a:bodyPr>
          <a:lstStyle/>
          <a:p>
            <a:r>
              <a:rPr lang="pl-PL" sz="1800" b="0" strike="noStrike" spc="-1">
                <a:latin typeface="Arial"/>
              </a:rPr>
              <a:t>https://www.wiha.pl/</a:t>
            </a:r>
          </a:p>
        </p:txBody>
      </p:sp>
      <p:pic>
        <p:nvPicPr>
          <p:cNvPr id="1239" name="Obraz 1238"/>
          <p:cNvPicPr/>
          <p:nvPr/>
        </p:nvPicPr>
        <p:blipFill>
          <a:blip r:embed="rId2"/>
          <a:stretch/>
        </p:blipFill>
        <p:spPr>
          <a:xfrm>
            <a:off x="297000" y="1640160"/>
            <a:ext cx="2943000" cy="1599840"/>
          </a:xfrm>
          <a:prstGeom prst="rect">
            <a:avLst/>
          </a:prstGeom>
          <a:ln w="0">
            <a:noFill/>
          </a:ln>
        </p:spPr>
      </p:pic>
      <p:pic>
        <p:nvPicPr>
          <p:cNvPr id="1240" name="Obraz 1239"/>
          <p:cNvPicPr/>
          <p:nvPr/>
        </p:nvPicPr>
        <p:blipFill>
          <a:blip r:embed="rId3"/>
          <a:stretch/>
        </p:blipFill>
        <p:spPr>
          <a:xfrm>
            <a:off x="4320000" y="1620000"/>
            <a:ext cx="2904840" cy="1590480"/>
          </a:xfrm>
          <a:prstGeom prst="rect">
            <a:avLst/>
          </a:prstGeom>
          <a:ln w="0">
            <a:noFill/>
          </a:ln>
        </p:spPr>
      </p:pic>
      <p:pic>
        <p:nvPicPr>
          <p:cNvPr id="1241" name="Obraz 1240"/>
          <p:cNvPicPr/>
          <p:nvPr/>
        </p:nvPicPr>
        <p:blipFill>
          <a:blip r:embed="rId4"/>
          <a:stretch/>
        </p:blipFill>
        <p:spPr>
          <a:xfrm>
            <a:off x="8460000" y="1620000"/>
            <a:ext cx="2923920" cy="1580760"/>
          </a:xfrm>
          <a:prstGeom prst="rect">
            <a:avLst/>
          </a:prstGeom>
          <a:ln w="0">
            <a:noFill/>
          </a:ln>
        </p:spPr>
      </p:pic>
      <p:pic>
        <p:nvPicPr>
          <p:cNvPr id="1242" name="Obraz 1241"/>
          <p:cNvPicPr/>
          <p:nvPr/>
        </p:nvPicPr>
        <p:blipFill>
          <a:blip r:embed="rId5"/>
          <a:stretch/>
        </p:blipFill>
        <p:spPr>
          <a:xfrm>
            <a:off x="277920" y="3989520"/>
            <a:ext cx="2962080" cy="1590480"/>
          </a:xfrm>
          <a:prstGeom prst="rect">
            <a:avLst/>
          </a:prstGeom>
          <a:ln w="0">
            <a:noFill/>
          </a:ln>
        </p:spPr>
      </p:pic>
      <p:pic>
        <p:nvPicPr>
          <p:cNvPr id="1243" name="Obraz 1242"/>
          <p:cNvPicPr/>
          <p:nvPr/>
        </p:nvPicPr>
        <p:blipFill>
          <a:blip r:embed="rId6"/>
          <a:stretch/>
        </p:blipFill>
        <p:spPr>
          <a:xfrm>
            <a:off x="4320000" y="3970800"/>
            <a:ext cx="2943000" cy="1609200"/>
          </a:xfrm>
          <a:prstGeom prst="rect">
            <a:avLst/>
          </a:prstGeom>
          <a:ln w="0">
            <a:noFill/>
          </a:ln>
        </p:spPr>
      </p:pic>
      <p:pic>
        <p:nvPicPr>
          <p:cNvPr id="1244" name="Obraz 1243"/>
          <p:cNvPicPr/>
          <p:nvPr/>
        </p:nvPicPr>
        <p:blipFill>
          <a:blip r:embed="rId7"/>
          <a:stretch/>
        </p:blipFill>
        <p:spPr>
          <a:xfrm>
            <a:off x="8460000" y="3980160"/>
            <a:ext cx="2914200" cy="1599840"/>
          </a:xfrm>
          <a:prstGeom prst="rect">
            <a:avLst/>
          </a:prstGeom>
          <a:ln w="0">
            <a:noFill/>
          </a:ln>
        </p:spPr>
      </p:pic>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5" name="Prostokąt 1244"/>
          <p:cNvSpPr/>
          <p:nvPr/>
        </p:nvSpPr>
        <p:spPr>
          <a:xfrm>
            <a:off x="299520" y="360000"/>
            <a:ext cx="11220120" cy="5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Istotne aspekty praktyczne montażu szaf sterowniczych </a:t>
            </a:r>
            <a:endParaRPr lang="pl-PL" sz="2800" b="0" strike="noStrike" spc="-1">
              <a:latin typeface="Arial"/>
            </a:endParaRPr>
          </a:p>
        </p:txBody>
      </p:sp>
      <p:sp>
        <p:nvSpPr>
          <p:cNvPr id="1246" name="Prostokąt 1245"/>
          <p:cNvSpPr/>
          <p:nvPr/>
        </p:nvSpPr>
        <p:spPr>
          <a:xfrm>
            <a:off x="330840" y="950760"/>
            <a:ext cx="11861280" cy="4090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Zastosowanie wkrętaków dynamometrycznych</a:t>
            </a:r>
            <a:endParaRPr lang="pl-PL" sz="2800" b="0" strike="noStrike" spc="-1">
              <a:latin typeface="Arial"/>
            </a:endParaRPr>
          </a:p>
        </p:txBody>
      </p:sp>
      <p:sp>
        <p:nvSpPr>
          <p:cNvPr id="1247" name="pole tekstowe 1246"/>
          <p:cNvSpPr txBox="1"/>
          <p:nvPr/>
        </p:nvSpPr>
        <p:spPr>
          <a:xfrm>
            <a:off x="68760" y="6511320"/>
            <a:ext cx="7851240" cy="858240"/>
          </a:xfrm>
          <a:prstGeom prst="rect">
            <a:avLst/>
          </a:prstGeom>
          <a:noFill/>
          <a:ln w="0">
            <a:noFill/>
          </a:ln>
        </p:spPr>
        <p:txBody>
          <a:bodyPr lIns="90000" tIns="45000" rIns="90000" bIns="45000">
            <a:noAutofit/>
          </a:bodyPr>
          <a:lstStyle/>
          <a:p>
            <a:r>
              <a:rPr lang="pl-PL" sz="1800" b="0" strike="noStrike" spc="-1">
                <a:latin typeface="Arial"/>
              </a:rPr>
              <a:t>https://www.laczynasnapiecie.pl</a:t>
            </a:r>
          </a:p>
        </p:txBody>
      </p:sp>
      <p:pic>
        <p:nvPicPr>
          <p:cNvPr id="1248" name="Obraz 1247"/>
          <p:cNvPicPr/>
          <p:nvPr/>
        </p:nvPicPr>
        <p:blipFill>
          <a:blip r:embed="rId2"/>
          <a:stretch/>
        </p:blipFill>
        <p:spPr>
          <a:xfrm>
            <a:off x="180000" y="1633320"/>
            <a:ext cx="4140000" cy="2326680"/>
          </a:xfrm>
          <a:prstGeom prst="rect">
            <a:avLst/>
          </a:prstGeom>
          <a:ln w="0">
            <a:noFill/>
          </a:ln>
        </p:spPr>
      </p:pic>
      <p:pic>
        <p:nvPicPr>
          <p:cNvPr id="1249" name="Obraz 1248"/>
          <p:cNvPicPr/>
          <p:nvPr/>
        </p:nvPicPr>
        <p:blipFill>
          <a:blip r:embed="rId3"/>
          <a:stretch/>
        </p:blipFill>
        <p:spPr>
          <a:xfrm>
            <a:off x="180000" y="3960000"/>
            <a:ext cx="4140000" cy="2599200"/>
          </a:xfrm>
          <a:prstGeom prst="rect">
            <a:avLst/>
          </a:prstGeom>
          <a:ln w="0">
            <a:noFill/>
          </a:ln>
        </p:spPr>
      </p:pic>
      <p:pic>
        <p:nvPicPr>
          <p:cNvPr id="1250" name="Obraz 1249"/>
          <p:cNvPicPr/>
          <p:nvPr/>
        </p:nvPicPr>
        <p:blipFill>
          <a:blip r:embed="rId4"/>
          <a:stretch/>
        </p:blipFill>
        <p:spPr>
          <a:xfrm>
            <a:off x="4383000" y="1656360"/>
            <a:ext cx="4451040" cy="4823640"/>
          </a:xfrm>
          <a:prstGeom prst="rect">
            <a:avLst/>
          </a:prstGeom>
          <a:ln w="0">
            <a:noFill/>
          </a:ln>
        </p:spPr>
      </p:pic>
      <p:sp>
        <p:nvSpPr>
          <p:cNvPr id="1251" name="Prostokąt 1250"/>
          <p:cNvSpPr/>
          <p:nvPr/>
        </p:nvSpPr>
        <p:spPr>
          <a:xfrm>
            <a:off x="9180000" y="2700000"/>
            <a:ext cx="2700720" cy="3780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Połączenia śrubowe powinny być każdorazowo skręcane za pomocą  klucza dynamometrycznego, gdzie moment nastawiany jest zgodnie z dokumentacją oraz danymi producenta.</a:t>
            </a:r>
            <a:endParaRPr lang="pl-PL" sz="1800" b="0" strike="noStrike" spc="-1">
              <a:latin typeface="Arial"/>
            </a:endParaRPr>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2" name="Prostokąt 1251"/>
          <p:cNvSpPr/>
          <p:nvPr/>
        </p:nvSpPr>
        <p:spPr>
          <a:xfrm>
            <a:off x="299520" y="360360"/>
            <a:ext cx="11220120" cy="5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Istotne aspekty praktyczne montażu szaf sterowniczych </a:t>
            </a:r>
            <a:endParaRPr lang="pl-PL" sz="2800" b="0" strike="noStrike" spc="-1">
              <a:latin typeface="Arial"/>
            </a:endParaRPr>
          </a:p>
        </p:txBody>
      </p:sp>
      <p:sp>
        <p:nvSpPr>
          <p:cNvPr id="1253" name="Prostokąt 1252"/>
          <p:cNvSpPr/>
          <p:nvPr/>
        </p:nvSpPr>
        <p:spPr>
          <a:xfrm>
            <a:off x="330840" y="951120"/>
            <a:ext cx="11861280" cy="4090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Dobór przekroju przewodów połączeń wewnętrznych</a:t>
            </a:r>
            <a:endParaRPr lang="pl-PL" sz="2800" b="0" strike="noStrike" spc="-1">
              <a:latin typeface="Arial"/>
            </a:endParaRPr>
          </a:p>
          <a:p>
            <a:pPr>
              <a:lnSpc>
                <a:spcPct val="100000"/>
              </a:lnSpc>
            </a:pPr>
            <a:endParaRPr lang="pl-PL" sz="2800" b="0" strike="noStrike" spc="-1">
              <a:latin typeface="Arial"/>
            </a:endParaRPr>
          </a:p>
        </p:txBody>
      </p:sp>
      <p:sp>
        <p:nvSpPr>
          <p:cNvPr id="1254" name="pole tekstowe 1253"/>
          <p:cNvSpPr txBox="1"/>
          <p:nvPr/>
        </p:nvSpPr>
        <p:spPr>
          <a:xfrm>
            <a:off x="0" y="6161760"/>
            <a:ext cx="11991240" cy="858240"/>
          </a:xfrm>
          <a:prstGeom prst="rect">
            <a:avLst/>
          </a:prstGeom>
          <a:noFill/>
          <a:ln w="0">
            <a:noFill/>
          </a:ln>
        </p:spPr>
        <p:txBody>
          <a:bodyPr lIns="90000" tIns="45000" rIns="90000" bIns="45000">
            <a:noAutofit/>
          </a:bodyPr>
          <a:lstStyle/>
          <a:p>
            <a:r>
              <a:rPr lang="pl-PL" sz="1800" b="0" strike="noStrike" spc="-1">
                <a:latin typeface="Arial"/>
              </a:rPr>
              <a:t>https://www.elektro.info.pl/artykul/instalacje-elektroenergetyczne/211391,poprawnosc-doboru-przewodow-instalowanych-wewnatrz-rozdzielnicy-jako-warunek-minimalizacji-zagrozen-pozarowych</a:t>
            </a:r>
          </a:p>
        </p:txBody>
      </p:sp>
      <p:pic>
        <p:nvPicPr>
          <p:cNvPr id="1255" name="Obraz 1254"/>
          <p:cNvPicPr/>
          <p:nvPr/>
        </p:nvPicPr>
        <p:blipFill>
          <a:blip r:embed="rId2"/>
          <a:stretch/>
        </p:blipFill>
        <p:spPr>
          <a:xfrm>
            <a:off x="2710800" y="1980000"/>
            <a:ext cx="6109200" cy="4187520"/>
          </a:xfrm>
          <a:prstGeom prst="rect">
            <a:avLst/>
          </a:prstGeom>
          <a:ln w="0">
            <a:noFill/>
          </a:ln>
        </p:spPr>
      </p:pic>
      <p:sp>
        <p:nvSpPr>
          <p:cNvPr id="1256" name="pole tekstowe 1255"/>
          <p:cNvSpPr txBox="1"/>
          <p:nvPr/>
        </p:nvSpPr>
        <p:spPr>
          <a:xfrm>
            <a:off x="2340000" y="1620000"/>
            <a:ext cx="6957720" cy="346320"/>
          </a:xfrm>
          <a:prstGeom prst="rect">
            <a:avLst/>
          </a:prstGeom>
          <a:solidFill>
            <a:srgbClr val="FFFFFF"/>
          </a:solidFill>
          <a:ln w="0">
            <a:solidFill>
              <a:srgbClr val="3465A4"/>
            </a:solidFill>
          </a:ln>
        </p:spPr>
        <p:txBody>
          <a:bodyPr lIns="90000" tIns="45000" rIns="90000" bIns="45000">
            <a:noAutofit/>
          </a:bodyPr>
          <a:lstStyle/>
          <a:p>
            <a:r>
              <a:rPr lang="pl-PL" sz="1800" b="0" strike="noStrike" spc="-1">
                <a:latin typeface="Arial"/>
              </a:rPr>
              <a:t>Wzory do wyznaczania prądów obciążenia typowych odbiorników</a:t>
            </a:r>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7" name="Prostokąt 1256"/>
          <p:cNvSpPr/>
          <p:nvPr/>
        </p:nvSpPr>
        <p:spPr>
          <a:xfrm>
            <a:off x="299880" y="360720"/>
            <a:ext cx="11220120" cy="5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Istotne aspekty praktyczne montażu szaf sterowniczych </a:t>
            </a:r>
            <a:endParaRPr lang="pl-PL" sz="2800" b="0" strike="noStrike" spc="-1">
              <a:latin typeface="Arial"/>
            </a:endParaRPr>
          </a:p>
        </p:txBody>
      </p:sp>
      <p:sp>
        <p:nvSpPr>
          <p:cNvPr id="1258" name="Prostokąt 1257"/>
          <p:cNvSpPr/>
          <p:nvPr/>
        </p:nvSpPr>
        <p:spPr>
          <a:xfrm>
            <a:off x="331200" y="951480"/>
            <a:ext cx="11861280" cy="4090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Dobór przekroju przewodów połączeń wewnętrznych</a:t>
            </a:r>
            <a:endParaRPr lang="pl-PL" sz="2800" b="0" strike="noStrike" spc="-1">
              <a:latin typeface="Arial"/>
            </a:endParaRPr>
          </a:p>
        </p:txBody>
      </p:sp>
      <p:sp>
        <p:nvSpPr>
          <p:cNvPr id="1259" name="pole tekstowe 1258"/>
          <p:cNvSpPr txBox="1"/>
          <p:nvPr/>
        </p:nvSpPr>
        <p:spPr>
          <a:xfrm>
            <a:off x="360" y="6162120"/>
            <a:ext cx="11991240" cy="858240"/>
          </a:xfrm>
          <a:prstGeom prst="rect">
            <a:avLst/>
          </a:prstGeom>
          <a:noFill/>
          <a:ln w="0">
            <a:noFill/>
          </a:ln>
        </p:spPr>
        <p:txBody>
          <a:bodyPr lIns="90000" tIns="45000" rIns="90000" bIns="45000">
            <a:noAutofit/>
          </a:bodyPr>
          <a:lstStyle/>
          <a:p>
            <a:r>
              <a:rPr lang="pl-PL" sz="1800" b="0" strike="noStrike" spc="-1">
                <a:latin typeface="Arial"/>
              </a:rPr>
              <a:t>https://www.elektro.info.pl/artykul/instalacje-elektroenergetyczne/211391,poprawnosc-doboru-przewodow-instalowanych-wewnatrz-rozdzielnicy-jako-warunek-minimalizacji-zagrozen-pozarowych</a:t>
            </a:r>
          </a:p>
        </p:txBody>
      </p:sp>
      <p:pic>
        <p:nvPicPr>
          <p:cNvPr id="1260" name="Obraz 1259"/>
          <p:cNvPicPr/>
          <p:nvPr/>
        </p:nvPicPr>
        <p:blipFill>
          <a:blip r:embed="rId2"/>
          <a:stretch/>
        </p:blipFill>
        <p:spPr>
          <a:xfrm>
            <a:off x="3395880" y="1620000"/>
            <a:ext cx="4884120" cy="4500000"/>
          </a:xfrm>
          <a:prstGeom prst="rect">
            <a:avLst/>
          </a:prstGeom>
          <a:ln w="0">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Tytuł 1_0"/>
          <p:cNvSpPr/>
          <p:nvPr/>
        </p:nvSpPr>
        <p:spPr>
          <a:xfrm>
            <a:off x="720000" y="11952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0" strike="noStrike" spc="-1">
                <a:solidFill>
                  <a:srgbClr val="000000"/>
                </a:solidFill>
                <a:latin typeface="Aptos Display"/>
                <a:ea typeface="DejaVu Sans"/>
              </a:rPr>
              <a:t>Moduł 1: Wiedza z zakresu bezpiecznego montażu i eksploatacji obwodów wtórnych</a:t>
            </a:r>
            <a:endParaRPr lang="pl-PL" sz="4400" b="0" strike="noStrike" spc="-1">
              <a:latin typeface="Arial"/>
            </a:endParaRPr>
          </a:p>
        </p:txBody>
      </p:sp>
      <p:sp>
        <p:nvSpPr>
          <p:cNvPr id="79" name="Symbol zastępczy zawartości 2_0"/>
          <p:cNvSpPr/>
          <p:nvPr/>
        </p:nvSpPr>
        <p:spPr>
          <a:xfrm>
            <a:off x="838080" y="182556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90000"/>
              </a:lnSpc>
              <a:spcBef>
                <a:spcPts val="1001"/>
              </a:spcBef>
            </a:pPr>
            <a:endParaRPr lang="pl-PL" sz="1800" b="0" strike="noStrike" spc="-1">
              <a:latin typeface="Arial"/>
            </a:endParaRPr>
          </a:p>
          <a:p>
            <a:pPr>
              <a:lnSpc>
                <a:spcPct val="90000"/>
              </a:lnSpc>
              <a:spcBef>
                <a:spcPts val="1001"/>
              </a:spcBef>
              <a:tabLst>
                <a:tab pos="0" algn="l"/>
              </a:tabLst>
            </a:pPr>
            <a:endParaRPr lang="pl-PL" sz="1800" b="0" strike="noStrike" spc="-1">
              <a:latin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Tytuł 1_89"/>
          <p:cNvSpPr/>
          <p:nvPr/>
        </p:nvSpPr>
        <p:spPr>
          <a:xfrm>
            <a:off x="838440" y="70416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193" name="Symbol zastępczy zawartości 2_74"/>
          <p:cNvSpPr/>
          <p:nvPr/>
        </p:nvSpPr>
        <p:spPr>
          <a:xfrm>
            <a:off x="83844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94" name="Tytuł 1_90"/>
          <p:cNvSpPr/>
          <p:nvPr/>
        </p:nvSpPr>
        <p:spPr>
          <a:xfrm>
            <a:off x="838440" y="70416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95" name="Symbol zastępczy zawartości 2_75"/>
          <p:cNvSpPr/>
          <p:nvPr/>
        </p:nvSpPr>
        <p:spPr>
          <a:xfrm>
            <a:off x="83844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96" name="Prostokąt 195"/>
          <p:cNvSpPr/>
          <p:nvPr/>
        </p:nvSpPr>
        <p:spPr>
          <a:xfrm>
            <a:off x="0" y="6135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a:t>
            </a:r>
            <a:r>
              <a:rPr lang="pl-PL" sz="1800" b="0" u="sng" strike="noStrike" spc="-1">
                <a:solidFill>
                  <a:srgbClr val="467886"/>
                </a:solidFill>
                <a:uFillTx/>
                <a:latin typeface="Arial"/>
                <a:ea typeface="DejaVu Sans"/>
                <a:hlinkClick r:id="rId2"/>
              </a:rPr>
              <a:t>https://astat.pl/akademia-astat/przekladnik-pradowy-co-to-jest-jak-dziala-jak-dobrac/</a:t>
            </a:r>
            <a:endParaRPr lang="pl-PL" sz="1800" b="0" strike="noStrike" spc="-1">
              <a:latin typeface="Arial"/>
            </a:endParaRPr>
          </a:p>
          <a:p>
            <a:pPr>
              <a:lnSpc>
                <a:spcPct val="100000"/>
              </a:lnSpc>
            </a:pPr>
            <a:r>
              <a:rPr lang="pl-PL" sz="1800" b="0" u="sng" strike="noStrike" spc="-1">
                <a:solidFill>
                  <a:srgbClr val="467886"/>
                </a:solidFill>
                <a:uFillTx/>
                <a:latin typeface="Arial"/>
                <a:ea typeface="DejaVu Sans"/>
              </a:rPr>
              <a:t>Źródło: https://gpelektron.pl/doradztwo-elektroenergetyczne/podstawowe-parametry-przekladnikow-pradowych/</a:t>
            </a:r>
            <a:r>
              <a:rPr lang="pl-PL" sz="1800" b="0" strike="noStrike" spc="-1">
                <a:solidFill>
                  <a:srgbClr val="000000"/>
                </a:solidFill>
                <a:latin typeface="Arial"/>
                <a:ea typeface="DejaVu Sans"/>
              </a:rPr>
              <a:t> </a:t>
            </a:r>
            <a:endParaRPr lang="pl-PL" sz="1800" b="0" strike="noStrike" spc="-1">
              <a:latin typeface="Arial"/>
            </a:endParaRPr>
          </a:p>
        </p:txBody>
      </p:sp>
      <p:sp>
        <p:nvSpPr>
          <p:cNvPr id="197" name="Prostokąt 196"/>
          <p:cNvSpPr/>
          <p:nvPr/>
        </p:nvSpPr>
        <p:spPr>
          <a:xfrm>
            <a:off x="360000" y="2340000"/>
            <a:ext cx="557856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Podstawowe elementy obwodów wtórnych </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Przekładnik prądowy</a:t>
            </a:r>
            <a:r>
              <a:rPr lang="pl-PL" sz="1800" b="0" strike="noStrike" spc="-1">
                <a:solidFill>
                  <a:srgbClr val="000000"/>
                </a:solidFill>
                <a:latin typeface="Arial"/>
                <a:ea typeface="DejaVu Sans"/>
              </a:rPr>
              <a:t> – to urządzenie, które umożliwia pomiar dużych natężeń prądu przy wykorzystaniu mierników posiadających mniejsze zakresy pomiarowe.</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198" name="Obraz 197"/>
          <p:cNvPicPr/>
          <p:nvPr/>
        </p:nvPicPr>
        <p:blipFill>
          <a:blip r:embed="rId3"/>
          <a:stretch/>
        </p:blipFill>
        <p:spPr>
          <a:xfrm>
            <a:off x="6638760" y="1726200"/>
            <a:ext cx="4880160" cy="4032720"/>
          </a:xfrm>
          <a:prstGeom prst="rect">
            <a:avLst/>
          </a:prstGeom>
          <a:ln w="0">
            <a:noFill/>
          </a:ln>
        </p:spPr>
      </p:pic>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1" name="Prostokąt 1260"/>
          <p:cNvSpPr/>
          <p:nvPr/>
        </p:nvSpPr>
        <p:spPr>
          <a:xfrm>
            <a:off x="299880" y="360720"/>
            <a:ext cx="11220120" cy="5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Istotne aspekty praktyczne montażu szaf sterowniczych </a:t>
            </a:r>
            <a:endParaRPr lang="pl-PL" sz="2800" b="0" strike="noStrike" spc="-1">
              <a:latin typeface="Arial"/>
            </a:endParaRPr>
          </a:p>
        </p:txBody>
      </p:sp>
      <p:sp>
        <p:nvSpPr>
          <p:cNvPr id="1262" name="Prostokąt 1261"/>
          <p:cNvSpPr/>
          <p:nvPr/>
        </p:nvSpPr>
        <p:spPr>
          <a:xfrm>
            <a:off x="1231200" y="900000"/>
            <a:ext cx="9748800" cy="4090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Układanie przewodów połączeń wewnętrznych</a:t>
            </a:r>
            <a:endParaRPr lang="pl-PL" sz="2800" b="0" strike="noStrike" spc="-1">
              <a:latin typeface="Arial"/>
            </a:endParaRPr>
          </a:p>
          <a:p>
            <a:pPr>
              <a:lnSpc>
                <a:spcPct val="100000"/>
              </a:lnSpc>
            </a:pPr>
            <a:endParaRPr lang="pl-PL" sz="2800" b="0" strike="noStrike" spc="-1">
              <a:latin typeface="Arial"/>
            </a:endParaRPr>
          </a:p>
        </p:txBody>
      </p:sp>
      <p:sp>
        <p:nvSpPr>
          <p:cNvPr id="1263" name="pole tekstowe 1262"/>
          <p:cNvSpPr txBox="1"/>
          <p:nvPr/>
        </p:nvSpPr>
        <p:spPr>
          <a:xfrm>
            <a:off x="360" y="6162120"/>
            <a:ext cx="11991240" cy="858240"/>
          </a:xfrm>
          <a:prstGeom prst="rect">
            <a:avLst/>
          </a:prstGeom>
          <a:noFill/>
          <a:ln w="0">
            <a:noFill/>
          </a:ln>
        </p:spPr>
        <p:txBody>
          <a:bodyPr lIns="90000" tIns="45000" rIns="90000" bIns="45000">
            <a:noAutofit/>
          </a:bodyPr>
          <a:lstStyle/>
          <a:p>
            <a:r>
              <a:rPr lang="pl-PL" sz="1800" b="0" strike="noStrike" spc="-1">
                <a:latin typeface="Arial"/>
              </a:rPr>
              <a:t>https://www.elektro.info.pl/artykul/instalacje-elektroenergetyczne/211391,poprawnosc-doboru-przewodow-instalowanych-wewnatrz-rozdzielnicy-jako-warunek-minimalizacji-zagrozen-pozarowych</a:t>
            </a:r>
          </a:p>
        </p:txBody>
      </p:sp>
      <p:pic>
        <p:nvPicPr>
          <p:cNvPr id="1264" name="Obraz 1263"/>
          <p:cNvPicPr/>
          <p:nvPr/>
        </p:nvPicPr>
        <p:blipFill>
          <a:blip r:embed="rId2"/>
          <a:stretch/>
        </p:blipFill>
        <p:spPr>
          <a:xfrm>
            <a:off x="5002920" y="1422000"/>
            <a:ext cx="3277080" cy="4740120"/>
          </a:xfrm>
          <a:prstGeom prst="rect">
            <a:avLst/>
          </a:prstGeom>
          <a:ln w="0">
            <a:noFill/>
          </a:ln>
        </p:spPr>
      </p:pic>
      <p:pic>
        <p:nvPicPr>
          <p:cNvPr id="1265" name="Obraz 1264"/>
          <p:cNvPicPr/>
          <p:nvPr/>
        </p:nvPicPr>
        <p:blipFill>
          <a:blip r:embed="rId3"/>
          <a:stretch/>
        </p:blipFill>
        <p:spPr>
          <a:xfrm>
            <a:off x="8460000" y="1422000"/>
            <a:ext cx="3666600" cy="2714400"/>
          </a:xfrm>
          <a:prstGeom prst="rect">
            <a:avLst/>
          </a:prstGeom>
          <a:ln w="0">
            <a:noFill/>
          </a:ln>
        </p:spPr>
      </p:pic>
      <p:sp>
        <p:nvSpPr>
          <p:cNvPr id="1266" name="pole tekstowe 1265"/>
          <p:cNvSpPr txBox="1"/>
          <p:nvPr/>
        </p:nvSpPr>
        <p:spPr>
          <a:xfrm>
            <a:off x="113400" y="1440000"/>
            <a:ext cx="4746600" cy="2905920"/>
          </a:xfrm>
          <a:prstGeom prst="rect">
            <a:avLst/>
          </a:prstGeom>
          <a:noFill/>
          <a:ln w="0">
            <a:noFill/>
          </a:ln>
        </p:spPr>
        <p:txBody>
          <a:bodyPr lIns="90000" tIns="45000" rIns="90000" bIns="45000">
            <a:noAutofit/>
          </a:bodyPr>
          <a:lstStyle/>
          <a:p>
            <a:r>
              <a:rPr lang="pl-PL" sz="1800" b="0" strike="noStrike" spc="-1">
                <a:latin typeface="Arial"/>
              </a:rPr>
              <a:t>Wewnątrz rozdzielnicy najbardziej właściwym sposobem ułożenia przewodów jest:</a:t>
            </a:r>
          </a:p>
          <a:p>
            <a:endParaRPr lang="pl-PL" sz="1800" b="0" strike="noStrike" spc="-1">
              <a:latin typeface="Arial"/>
            </a:endParaRPr>
          </a:p>
          <a:p>
            <a:r>
              <a:rPr lang="pl-PL" sz="1800" b="0" strike="noStrike" spc="-1">
                <a:latin typeface="Arial"/>
              </a:rPr>
              <a:t>- sposób „B1”, zdefiniowany w normie  PN-HD 60364-5-52:201 – izolowane przewody w rurze instalacyjnej na ścianie izolowanej  </a:t>
            </a:r>
          </a:p>
          <a:p>
            <a:endParaRPr lang="pl-PL" sz="1800" b="0" strike="noStrike" spc="-1">
              <a:latin typeface="Arial"/>
            </a:endParaRPr>
          </a:p>
          <a:p>
            <a:r>
              <a:rPr lang="pl-PL" sz="1800" b="0" strike="noStrike" spc="-1">
                <a:latin typeface="Arial"/>
                <a:ea typeface="Microsoft YaHei"/>
              </a:rPr>
              <a:t>- sposób „F”, zdefiniowany w normie </a:t>
            </a:r>
            <a:r>
              <a:rPr lang="pl-PL" sz="1800" b="0" strike="noStrike" spc="-1">
                <a:latin typeface="Arial"/>
              </a:rPr>
              <a:t>PN-HD 60364-5-52:201 – stykające się przewody jednożyłowe w powietrzu </a:t>
            </a:r>
          </a:p>
        </p:txBody>
      </p:sp>
      <p:sp>
        <p:nvSpPr>
          <p:cNvPr id="1267" name="pole tekstowe 1266"/>
          <p:cNvSpPr txBox="1"/>
          <p:nvPr/>
        </p:nvSpPr>
        <p:spPr>
          <a:xfrm>
            <a:off x="8723880" y="4136400"/>
            <a:ext cx="3336120" cy="602280"/>
          </a:xfrm>
          <a:prstGeom prst="rect">
            <a:avLst/>
          </a:prstGeom>
          <a:noFill/>
          <a:ln w="0">
            <a:noFill/>
          </a:ln>
        </p:spPr>
        <p:txBody>
          <a:bodyPr lIns="90000" tIns="45000" rIns="90000" bIns="45000">
            <a:noAutofit/>
          </a:bodyPr>
          <a:lstStyle/>
          <a:p>
            <a:r>
              <a:rPr lang="pl-PL" sz="1800" b="1" strike="noStrike" spc="-1">
                <a:latin typeface="Arial"/>
              </a:rPr>
              <a:t>stykające się przewody jednożyłowe w powietrzu</a:t>
            </a:r>
          </a:p>
        </p:txBody>
      </p:sp>
      <p:sp>
        <p:nvSpPr>
          <p:cNvPr id="1268" name="pole tekstowe 1267"/>
          <p:cNvSpPr txBox="1"/>
          <p:nvPr/>
        </p:nvSpPr>
        <p:spPr>
          <a:xfrm>
            <a:off x="2607840" y="4825800"/>
            <a:ext cx="2395080" cy="1114200"/>
          </a:xfrm>
          <a:prstGeom prst="rect">
            <a:avLst/>
          </a:prstGeom>
          <a:noFill/>
          <a:ln w="0">
            <a:noFill/>
          </a:ln>
        </p:spPr>
        <p:txBody>
          <a:bodyPr lIns="90000" tIns="45000" rIns="90000" bIns="45000">
            <a:noAutofit/>
          </a:bodyPr>
          <a:lstStyle/>
          <a:p>
            <a:r>
              <a:rPr lang="pl-PL" sz="1800" b="1" strike="noStrike" spc="-1">
                <a:latin typeface="Arial"/>
              </a:rPr>
              <a:t>izolowane przewody w rurze instalacyjnej na ścianie izolowanej</a:t>
            </a:r>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 name="Prostokąt 1268"/>
          <p:cNvSpPr/>
          <p:nvPr/>
        </p:nvSpPr>
        <p:spPr>
          <a:xfrm>
            <a:off x="299880" y="361080"/>
            <a:ext cx="11220120" cy="5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Istotne aspekty praktyczne montażu szaf sterowniczych </a:t>
            </a:r>
            <a:endParaRPr lang="pl-PL" sz="2800" b="0" strike="noStrike" spc="-1">
              <a:latin typeface="Arial"/>
            </a:endParaRPr>
          </a:p>
        </p:txBody>
      </p:sp>
      <p:sp>
        <p:nvSpPr>
          <p:cNvPr id="1270" name="Prostokąt 1269"/>
          <p:cNvSpPr/>
          <p:nvPr/>
        </p:nvSpPr>
        <p:spPr>
          <a:xfrm>
            <a:off x="180000" y="900360"/>
            <a:ext cx="12012120" cy="4090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Temperatura wnętrza szafy sterowniczej oraz jej  otoczenia</a:t>
            </a:r>
            <a:endParaRPr lang="pl-PL" sz="2800" b="0" strike="noStrike" spc="-1">
              <a:latin typeface="Arial"/>
            </a:endParaRPr>
          </a:p>
        </p:txBody>
      </p:sp>
      <p:sp>
        <p:nvSpPr>
          <p:cNvPr id="1271" name="pole tekstowe 1270"/>
          <p:cNvSpPr txBox="1"/>
          <p:nvPr/>
        </p:nvSpPr>
        <p:spPr>
          <a:xfrm>
            <a:off x="360" y="6162480"/>
            <a:ext cx="11991240" cy="858240"/>
          </a:xfrm>
          <a:prstGeom prst="rect">
            <a:avLst/>
          </a:prstGeom>
          <a:noFill/>
          <a:ln w="0">
            <a:noFill/>
          </a:ln>
        </p:spPr>
        <p:txBody>
          <a:bodyPr lIns="90000" tIns="45000" rIns="90000" bIns="45000">
            <a:noAutofit/>
          </a:bodyPr>
          <a:lstStyle/>
          <a:p>
            <a:r>
              <a:rPr lang="pl-PL" sz="1800" b="0" strike="noStrike" spc="-1">
                <a:latin typeface="Arial"/>
              </a:rPr>
              <a:t>https://www.elektro.info.pl/artykul/instalacje-elektroenergetyczne/211391,poprawnosc-doboru-przewodow-instalowanych-wewnatrz-rozdzielnicy-jako-warunek-minimalizacji-zagrozen-pozarowych</a:t>
            </a:r>
          </a:p>
        </p:txBody>
      </p:sp>
      <p:sp>
        <p:nvSpPr>
          <p:cNvPr id="1272" name="pole tekstowe 1271"/>
          <p:cNvSpPr txBox="1"/>
          <p:nvPr/>
        </p:nvSpPr>
        <p:spPr>
          <a:xfrm>
            <a:off x="473400" y="1717560"/>
            <a:ext cx="11586600" cy="1882440"/>
          </a:xfrm>
          <a:prstGeom prst="rect">
            <a:avLst/>
          </a:prstGeom>
          <a:noFill/>
          <a:ln w="0">
            <a:noFill/>
          </a:ln>
        </p:spPr>
        <p:txBody>
          <a:bodyPr lIns="90000" tIns="45000" rIns="90000" bIns="45000">
            <a:noAutofit/>
          </a:bodyPr>
          <a:lstStyle/>
          <a:p>
            <a:r>
              <a:rPr lang="pl-PL" sz="1800" b="0" strike="noStrike" spc="-1">
                <a:latin typeface="Arial"/>
              </a:rPr>
              <a:t>Obliczeniowa temperatura otoczenia τ0 jest to najwyższa temperatura powietrza otaczającego rozważane urządzenie elektryczne, występująca stale lub okresowo, w normalnych warunkach użytkowania. W normie IEC 60287-3-1/A1:1999 zostały określone wartości temperatur właściwe dla Polski.</a:t>
            </a:r>
          </a:p>
        </p:txBody>
      </p:sp>
      <p:pic>
        <p:nvPicPr>
          <p:cNvPr id="1273" name="Obraz 1272"/>
          <p:cNvPicPr/>
          <p:nvPr/>
        </p:nvPicPr>
        <p:blipFill>
          <a:blip r:embed="rId2"/>
          <a:stretch/>
        </p:blipFill>
        <p:spPr>
          <a:xfrm>
            <a:off x="2912760" y="3057480"/>
            <a:ext cx="6267240" cy="1933200"/>
          </a:xfrm>
          <a:prstGeom prst="rect">
            <a:avLst/>
          </a:prstGeom>
          <a:ln w="0">
            <a:noFill/>
          </a:ln>
        </p:spPr>
      </p:pic>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4" name="Prostokąt 1273"/>
          <p:cNvSpPr/>
          <p:nvPr/>
        </p:nvSpPr>
        <p:spPr>
          <a:xfrm>
            <a:off x="299880" y="361440"/>
            <a:ext cx="11220120" cy="5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Istotne aspekty praktyczne montażu szaf sterowniczych </a:t>
            </a:r>
            <a:endParaRPr lang="pl-PL" sz="2800" b="0" strike="noStrike" spc="-1">
              <a:latin typeface="Arial"/>
            </a:endParaRPr>
          </a:p>
        </p:txBody>
      </p:sp>
      <p:sp>
        <p:nvSpPr>
          <p:cNvPr id="1275" name="Prostokąt 1274"/>
          <p:cNvSpPr/>
          <p:nvPr/>
        </p:nvSpPr>
        <p:spPr>
          <a:xfrm>
            <a:off x="180000" y="900720"/>
            <a:ext cx="12012120" cy="4090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Temperatura wnętrza szafy sterowniczej oraz jej  otoczenia</a:t>
            </a:r>
            <a:endParaRPr lang="pl-PL" sz="2800" b="0" strike="noStrike" spc="-1">
              <a:latin typeface="Arial"/>
            </a:endParaRPr>
          </a:p>
        </p:txBody>
      </p:sp>
      <p:sp>
        <p:nvSpPr>
          <p:cNvPr id="1276" name="pole tekstowe 1275"/>
          <p:cNvSpPr txBox="1"/>
          <p:nvPr/>
        </p:nvSpPr>
        <p:spPr>
          <a:xfrm>
            <a:off x="360" y="6162840"/>
            <a:ext cx="11991240" cy="858240"/>
          </a:xfrm>
          <a:prstGeom prst="rect">
            <a:avLst/>
          </a:prstGeom>
          <a:noFill/>
          <a:ln w="0">
            <a:noFill/>
          </a:ln>
        </p:spPr>
        <p:txBody>
          <a:bodyPr lIns="90000" tIns="45000" rIns="90000" bIns="45000">
            <a:noAutofit/>
          </a:bodyPr>
          <a:lstStyle/>
          <a:p>
            <a:r>
              <a:rPr lang="pl-PL" sz="1800" b="0" strike="noStrike" spc="-1">
                <a:latin typeface="Arial"/>
              </a:rPr>
              <a:t>https://www.elektro.info.pl/artykul/instalacje-elektroenergetyczne/211391,poprawnosc-doboru-przewodow-instalowanych-wewnatrz-rozdzielnicy-jako-warunek-minimalizacji-zagrozen-pozarowych</a:t>
            </a:r>
          </a:p>
        </p:txBody>
      </p:sp>
      <p:sp>
        <p:nvSpPr>
          <p:cNvPr id="1277" name="pole tekstowe 1276"/>
          <p:cNvSpPr txBox="1"/>
          <p:nvPr/>
        </p:nvSpPr>
        <p:spPr>
          <a:xfrm>
            <a:off x="473400" y="1717920"/>
            <a:ext cx="11586600" cy="1882440"/>
          </a:xfrm>
          <a:prstGeom prst="rect">
            <a:avLst/>
          </a:prstGeom>
          <a:noFill/>
          <a:ln w="0">
            <a:noFill/>
          </a:ln>
        </p:spPr>
        <p:txBody>
          <a:bodyPr lIns="90000" tIns="45000" rIns="90000" bIns="45000">
            <a:noAutofit/>
          </a:bodyPr>
          <a:lstStyle/>
          <a:p>
            <a:r>
              <a:rPr lang="pl-PL" sz="1800" b="0" strike="noStrike" spc="-1">
                <a:latin typeface="Arial"/>
              </a:rPr>
              <a:t>W normie PN-EN IEC 61439-1:2021 Rozdzielnice i sterownice niskonapięciowe Część 1: Postanowienia ogólne podane są następujące wytyczne w zakresie temperatury zewnętrznej i wewnętrznej, której wartość nie jest bez znaczenia przy doborze oprzewodowania wewnętrznego oraz zewnętrznego:</a:t>
            </a:r>
          </a:p>
        </p:txBody>
      </p:sp>
      <p:pic>
        <p:nvPicPr>
          <p:cNvPr id="1278" name="Obraz 1277"/>
          <p:cNvPicPr/>
          <p:nvPr/>
        </p:nvPicPr>
        <p:blipFill>
          <a:blip r:embed="rId2"/>
          <a:stretch/>
        </p:blipFill>
        <p:spPr>
          <a:xfrm>
            <a:off x="3600000" y="2646720"/>
            <a:ext cx="4982040" cy="3516120"/>
          </a:xfrm>
          <a:prstGeom prst="rect">
            <a:avLst/>
          </a:prstGeom>
          <a:ln w="0">
            <a:noFill/>
          </a:ln>
        </p:spPr>
      </p:pic>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9" name="Prostokąt 1278"/>
          <p:cNvSpPr/>
          <p:nvPr/>
        </p:nvSpPr>
        <p:spPr>
          <a:xfrm>
            <a:off x="299880" y="361800"/>
            <a:ext cx="11220120" cy="5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Istotne aspekty praktyczne montażu szaf sterowniczych </a:t>
            </a:r>
            <a:endParaRPr lang="pl-PL" sz="2800" b="0" strike="noStrike" spc="-1">
              <a:latin typeface="Arial"/>
            </a:endParaRPr>
          </a:p>
        </p:txBody>
      </p:sp>
      <p:sp>
        <p:nvSpPr>
          <p:cNvPr id="1280" name="Prostokąt 1279"/>
          <p:cNvSpPr/>
          <p:nvPr/>
        </p:nvSpPr>
        <p:spPr>
          <a:xfrm>
            <a:off x="180000" y="901080"/>
            <a:ext cx="12012120" cy="4090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Temperatura wnętrza szafy sterowniczej oraz jej  otoczenia</a:t>
            </a:r>
            <a:endParaRPr lang="pl-PL" sz="2800" b="0" strike="noStrike" spc="-1">
              <a:latin typeface="Arial"/>
            </a:endParaRPr>
          </a:p>
        </p:txBody>
      </p:sp>
      <p:sp>
        <p:nvSpPr>
          <p:cNvPr id="1281" name="pole tekstowe 1280"/>
          <p:cNvSpPr txBox="1"/>
          <p:nvPr/>
        </p:nvSpPr>
        <p:spPr>
          <a:xfrm>
            <a:off x="360" y="6163200"/>
            <a:ext cx="11991240" cy="858240"/>
          </a:xfrm>
          <a:prstGeom prst="rect">
            <a:avLst/>
          </a:prstGeom>
          <a:noFill/>
          <a:ln w="0">
            <a:noFill/>
          </a:ln>
        </p:spPr>
        <p:txBody>
          <a:bodyPr lIns="90000" tIns="45000" rIns="90000" bIns="45000">
            <a:noAutofit/>
          </a:bodyPr>
          <a:lstStyle/>
          <a:p>
            <a:r>
              <a:rPr lang="pl-PL" sz="1800" b="0" strike="noStrike" spc="-1">
                <a:latin typeface="Arial"/>
              </a:rPr>
              <a:t>https://www.elektro.info.pl/artykul/instalacje-elektroenergetyczne/211391,poprawnosc-doboru-przewodow-instalowanych-wewnatrz-rozdzielnicy-jako-warunek-minimalizacji-zagrozen-pozarowych</a:t>
            </a:r>
          </a:p>
        </p:txBody>
      </p:sp>
      <p:sp>
        <p:nvSpPr>
          <p:cNvPr id="1282" name="pole tekstowe 1281"/>
          <p:cNvSpPr txBox="1"/>
          <p:nvPr/>
        </p:nvSpPr>
        <p:spPr>
          <a:xfrm>
            <a:off x="473400" y="1718280"/>
            <a:ext cx="11586600" cy="1882440"/>
          </a:xfrm>
          <a:prstGeom prst="rect">
            <a:avLst/>
          </a:prstGeom>
          <a:noFill/>
          <a:ln w="0">
            <a:noFill/>
          </a:ln>
        </p:spPr>
        <p:txBody>
          <a:bodyPr lIns="90000" tIns="45000" rIns="90000" bIns="45000">
            <a:noAutofit/>
          </a:bodyPr>
          <a:lstStyle/>
          <a:p>
            <a:r>
              <a:rPr lang="pl-PL" sz="1800" b="0" strike="noStrike" spc="-1">
                <a:latin typeface="Arial"/>
              </a:rPr>
              <a:t>W normie PN-EN IEC 61439-1:2021 Rozdzielnice i sterownice niskonapięciowe Część 1: Postanowienia ogólne podane są następujące wytyczne w zakresie temperatury zewnętrznej i wewnętrznej, której wartość nie jest bez znaczenia przy doborze oprzewodowania wewnętrznego oraz zewnętrznego:</a:t>
            </a:r>
          </a:p>
        </p:txBody>
      </p:sp>
      <p:pic>
        <p:nvPicPr>
          <p:cNvPr id="1283" name="Obraz 1282"/>
          <p:cNvPicPr/>
          <p:nvPr/>
        </p:nvPicPr>
        <p:blipFill>
          <a:blip r:embed="rId2"/>
          <a:stretch/>
        </p:blipFill>
        <p:spPr>
          <a:xfrm>
            <a:off x="3060000" y="2591280"/>
            <a:ext cx="5243760" cy="3571920"/>
          </a:xfrm>
          <a:prstGeom prst="rect">
            <a:avLst/>
          </a:prstGeom>
          <a:ln w="0">
            <a:noFill/>
          </a:ln>
        </p:spPr>
      </p:pic>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4" name="Prostokąt 1283"/>
          <p:cNvSpPr/>
          <p:nvPr/>
        </p:nvSpPr>
        <p:spPr>
          <a:xfrm>
            <a:off x="299880" y="362160"/>
            <a:ext cx="11220120" cy="5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Istotne aspekty praktyczne montażu szaf sterowniczych </a:t>
            </a:r>
            <a:endParaRPr lang="pl-PL" sz="2800" b="0" strike="noStrike" spc="-1">
              <a:latin typeface="Arial"/>
            </a:endParaRPr>
          </a:p>
        </p:txBody>
      </p:sp>
      <p:sp>
        <p:nvSpPr>
          <p:cNvPr id="1285" name="Prostokąt 1284"/>
          <p:cNvSpPr/>
          <p:nvPr/>
        </p:nvSpPr>
        <p:spPr>
          <a:xfrm>
            <a:off x="180000" y="901440"/>
            <a:ext cx="12012120" cy="4090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Temperatura wnętrza szafy sterowniczej oraz jej  otoczenia</a:t>
            </a:r>
            <a:endParaRPr lang="pl-PL" sz="2800" b="0" strike="noStrike" spc="-1">
              <a:latin typeface="Arial"/>
            </a:endParaRPr>
          </a:p>
        </p:txBody>
      </p:sp>
      <p:sp>
        <p:nvSpPr>
          <p:cNvPr id="1286" name="pole tekstowe 1285"/>
          <p:cNvSpPr txBox="1"/>
          <p:nvPr/>
        </p:nvSpPr>
        <p:spPr>
          <a:xfrm>
            <a:off x="360" y="6163560"/>
            <a:ext cx="11991240" cy="858240"/>
          </a:xfrm>
          <a:prstGeom prst="rect">
            <a:avLst/>
          </a:prstGeom>
          <a:noFill/>
          <a:ln w="0">
            <a:noFill/>
          </a:ln>
        </p:spPr>
        <p:txBody>
          <a:bodyPr lIns="90000" tIns="45000" rIns="90000" bIns="45000">
            <a:noAutofit/>
          </a:bodyPr>
          <a:lstStyle/>
          <a:p>
            <a:r>
              <a:rPr lang="pl-PL" sz="1800" b="0" strike="noStrike" spc="-1">
                <a:latin typeface="Arial"/>
              </a:rPr>
              <a:t>https://www.elektro.info.pl/artykul/instalacje-elektroenergetyczne/211391,poprawnosc-doboru-przewodow-instalowanych-wewnatrz-rozdzielnicy-jako-warunek-minimalizacji-zagrozen-pozarowych</a:t>
            </a:r>
          </a:p>
        </p:txBody>
      </p:sp>
      <p:sp>
        <p:nvSpPr>
          <p:cNvPr id="1287" name="pole tekstowe 1286"/>
          <p:cNvSpPr txBox="1"/>
          <p:nvPr/>
        </p:nvSpPr>
        <p:spPr>
          <a:xfrm>
            <a:off x="150120" y="1620000"/>
            <a:ext cx="12042000" cy="1370520"/>
          </a:xfrm>
          <a:prstGeom prst="rect">
            <a:avLst/>
          </a:prstGeom>
          <a:noFill/>
          <a:ln w="0">
            <a:noFill/>
          </a:ln>
        </p:spPr>
        <p:txBody>
          <a:bodyPr lIns="90000" tIns="45000" rIns="90000" bIns="45000">
            <a:noAutofit/>
          </a:bodyPr>
          <a:lstStyle/>
          <a:p>
            <a:r>
              <a:rPr lang="pl-PL" sz="1800" b="0" strike="noStrike" spc="-1">
                <a:latin typeface="Arial"/>
              </a:rPr>
              <a:t>Zgodnie z punktami C oraz D, stanowiącymi wyciąg z normy PN-EN IEC 61439-1, maks. temperatura wewnątrz rozdzielnicy może wynosić 60°C (przy zastosowaniu przewodów i kabli z izolacją PCV, które są najczęściej stosowane do połączeń we wnętrzach rozdzielnicy oraz jako przewody do zasilania odbiorników). Oczywiście, jeśli w rozdzielnicy będą zabudowane inne urządzenia o bardziej krytycznych wymaganiach w zakresie temperatury pracy, to podana wcześniej temperatura powinna ulec obniżeniu. </a:t>
            </a:r>
          </a:p>
        </p:txBody>
      </p:sp>
      <p:sp>
        <p:nvSpPr>
          <p:cNvPr id="1288" name="pole tekstowe 1287"/>
          <p:cNvSpPr txBox="1"/>
          <p:nvPr/>
        </p:nvSpPr>
        <p:spPr>
          <a:xfrm>
            <a:off x="150120" y="3849480"/>
            <a:ext cx="12042000" cy="1370520"/>
          </a:xfrm>
          <a:prstGeom prst="rect">
            <a:avLst/>
          </a:prstGeom>
          <a:noFill/>
          <a:ln w="0">
            <a:noFill/>
          </a:ln>
        </p:spPr>
        <p:txBody>
          <a:bodyPr lIns="90000" tIns="45000" rIns="90000" bIns="45000">
            <a:noAutofit/>
          </a:bodyPr>
          <a:lstStyle/>
          <a:p>
            <a:r>
              <a:rPr lang="pl-PL" sz="1800" b="0" strike="noStrike" spc="-1">
                <a:latin typeface="Arial"/>
                <a:ea typeface="Microsoft YaHei"/>
              </a:rPr>
              <a:t>Dobierając zatem odpowiednią obudowę szafy sterowniczej, oprzewodowanie oraz zastosowaną aparaturę należy mieć na uwadze nie tylko wartość progową temperatury na poziomie </a:t>
            </a:r>
            <a:r>
              <a:rPr lang="pl-PL" sz="1800" b="0" strike="noStrike" spc="-1">
                <a:latin typeface="Arial"/>
              </a:rPr>
              <a:t>60°C ale także wszelkie wytyczne producentów. Producenci udostępniają w programach wpierających projektowanie rozdzielnic odpowiednie narzędzia uwzględniające zachodzące wewnątrz rozdzielnicy zjawiska cieplne.  </a:t>
            </a:r>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9" name="Prostokąt 1288"/>
          <p:cNvSpPr/>
          <p:nvPr/>
        </p:nvSpPr>
        <p:spPr>
          <a:xfrm>
            <a:off x="299880" y="362520"/>
            <a:ext cx="11220120" cy="5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Istotne aspekty praktyczne montażu szaf sterowniczych </a:t>
            </a:r>
            <a:endParaRPr lang="pl-PL" sz="2800" b="0" strike="noStrike" spc="-1">
              <a:latin typeface="Arial"/>
            </a:endParaRPr>
          </a:p>
        </p:txBody>
      </p:sp>
      <p:sp>
        <p:nvSpPr>
          <p:cNvPr id="1290" name="Prostokąt 1289"/>
          <p:cNvSpPr/>
          <p:nvPr/>
        </p:nvSpPr>
        <p:spPr>
          <a:xfrm>
            <a:off x="180000" y="901800"/>
            <a:ext cx="12012120" cy="4090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Temperatura wnętrza szafy sterowniczej oraz jej  otoczenia</a:t>
            </a:r>
            <a:endParaRPr lang="pl-PL" sz="2800" b="0" strike="noStrike" spc="-1">
              <a:latin typeface="Arial"/>
            </a:endParaRPr>
          </a:p>
        </p:txBody>
      </p:sp>
      <p:sp>
        <p:nvSpPr>
          <p:cNvPr id="1291" name="pole tekstowe 1290"/>
          <p:cNvSpPr txBox="1"/>
          <p:nvPr/>
        </p:nvSpPr>
        <p:spPr>
          <a:xfrm>
            <a:off x="360" y="6163920"/>
            <a:ext cx="11991240" cy="858240"/>
          </a:xfrm>
          <a:prstGeom prst="rect">
            <a:avLst/>
          </a:prstGeom>
          <a:noFill/>
          <a:ln w="0">
            <a:noFill/>
          </a:ln>
        </p:spPr>
        <p:txBody>
          <a:bodyPr lIns="90000" tIns="45000" rIns="90000" bIns="45000">
            <a:noAutofit/>
          </a:bodyPr>
          <a:lstStyle/>
          <a:p>
            <a:r>
              <a:rPr lang="pl-PL" sz="1800" b="0" strike="noStrike" spc="-1">
                <a:latin typeface="Arial"/>
              </a:rPr>
              <a:t>https://www.elektro.info.pl/artykul/instalacje-elektroenergetyczne/211391,poprawnosc-doboru-przewodow-instalowanych-wewnatrz-rozdzielnicy-jako-warunek-minimalizacji-zagrozen-pozarowych</a:t>
            </a:r>
          </a:p>
        </p:txBody>
      </p:sp>
      <p:pic>
        <p:nvPicPr>
          <p:cNvPr id="1292" name="Obraz 1291"/>
          <p:cNvPicPr/>
          <p:nvPr/>
        </p:nvPicPr>
        <p:blipFill>
          <a:blip r:embed="rId2"/>
          <a:stretch/>
        </p:blipFill>
        <p:spPr>
          <a:xfrm>
            <a:off x="3098880" y="1440000"/>
            <a:ext cx="5721120" cy="4798440"/>
          </a:xfrm>
          <a:prstGeom prst="rect">
            <a:avLst/>
          </a:prstGeom>
          <a:ln w="0">
            <a:noFill/>
          </a:ln>
        </p:spPr>
      </p:pic>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3" name="Prostokąt 1292"/>
          <p:cNvSpPr/>
          <p:nvPr/>
        </p:nvSpPr>
        <p:spPr>
          <a:xfrm>
            <a:off x="299520" y="360360"/>
            <a:ext cx="11220120" cy="5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Najczęstsze błędy przy prefabrykacji szaf sterowniczych</a:t>
            </a:r>
            <a:endParaRPr lang="pl-PL" sz="2800" b="0" strike="noStrike" spc="-1">
              <a:latin typeface="Arial"/>
            </a:endParaRPr>
          </a:p>
        </p:txBody>
      </p:sp>
      <p:sp>
        <p:nvSpPr>
          <p:cNvPr id="1294" name="Prostokąt 1293"/>
          <p:cNvSpPr/>
          <p:nvPr/>
        </p:nvSpPr>
        <p:spPr>
          <a:xfrm>
            <a:off x="330840" y="951120"/>
            <a:ext cx="11908800" cy="4090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Niewłaściwy moment obrotowy połączeń śrubowych</a:t>
            </a:r>
            <a:endParaRPr lang="pl-PL" sz="2800" b="0" strike="noStrike" spc="-1">
              <a:latin typeface="Arial"/>
            </a:endParaRPr>
          </a:p>
        </p:txBody>
      </p:sp>
      <p:sp>
        <p:nvSpPr>
          <p:cNvPr id="1295" name="Prostokąt 1294"/>
          <p:cNvSpPr/>
          <p:nvPr/>
        </p:nvSpPr>
        <p:spPr>
          <a:xfrm>
            <a:off x="360000" y="2651040"/>
            <a:ext cx="3960720" cy="23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Niedokręcone styki powodują wzrost rezystancji połączenia co w konsekwencji może doprowadzić m.in.. do pożaru. </a:t>
            </a:r>
            <a:r>
              <a:rPr lang="pl-PL" sz="1800" b="1" strike="noStrike" spc="-1">
                <a:solidFill>
                  <a:srgbClr val="000000"/>
                </a:solidFill>
                <a:latin typeface="Arial"/>
                <a:ea typeface="DejaVu Sans"/>
              </a:rPr>
              <a:t>Zawsze połączenia śrubowe wykonujemy wykorzystując wkrętak dynamometryczny!</a:t>
            </a:r>
            <a:endParaRPr lang="pl-PL" sz="1800" b="0" strike="noStrike" spc="-1">
              <a:latin typeface="Arial"/>
            </a:endParaRPr>
          </a:p>
        </p:txBody>
      </p:sp>
      <p:pic>
        <p:nvPicPr>
          <p:cNvPr id="1296" name="Obraz 1295"/>
          <p:cNvPicPr/>
          <p:nvPr/>
        </p:nvPicPr>
        <p:blipFill>
          <a:blip r:embed="rId2"/>
          <a:stretch/>
        </p:blipFill>
        <p:spPr>
          <a:xfrm>
            <a:off x="9180000" y="1620000"/>
            <a:ext cx="2697840" cy="4860000"/>
          </a:xfrm>
          <a:prstGeom prst="rect">
            <a:avLst/>
          </a:prstGeom>
          <a:ln w="0">
            <a:noFill/>
          </a:ln>
        </p:spPr>
      </p:pic>
      <p:pic>
        <p:nvPicPr>
          <p:cNvPr id="1297" name="Obraz 1296"/>
          <p:cNvPicPr/>
          <p:nvPr/>
        </p:nvPicPr>
        <p:blipFill>
          <a:blip r:embed="rId3"/>
          <a:stretch/>
        </p:blipFill>
        <p:spPr>
          <a:xfrm>
            <a:off x="5040000" y="1784880"/>
            <a:ext cx="3781800" cy="2175120"/>
          </a:xfrm>
          <a:prstGeom prst="rect">
            <a:avLst/>
          </a:prstGeom>
          <a:ln w="0">
            <a:noFill/>
          </a:ln>
        </p:spPr>
      </p:pic>
      <p:sp>
        <p:nvSpPr>
          <p:cNvPr id="1298" name="pole tekstowe 1297"/>
          <p:cNvSpPr txBox="1"/>
          <p:nvPr/>
        </p:nvSpPr>
        <p:spPr>
          <a:xfrm>
            <a:off x="69120" y="6511320"/>
            <a:ext cx="7851240" cy="858240"/>
          </a:xfrm>
          <a:prstGeom prst="rect">
            <a:avLst/>
          </a:prstGeom>
          <a:noFill/>
          <a:ln w="0">
            <a:noFill/>
          </a:ln>
        </p:spPr>
        <p:txBody>
          <a:bodyPr lIns="90000" tIns="45000" rIns="90000" bIns="45000">
            <a:noAutofit/>
          </a:bodyPr>
          <a:lstStyle/>
          <a:p>
            <a:r>
              <a:rPr lang="pl-PL" sz="1800" b="0" strike="noStrike" spc="-1">
                <a:latin typeface="Arial"/>
              </a:rPr>
              <a:t>https://www.elektroda.pl</a:t>
            </a:r>
          </a:p>
        </p:txBody>
      </p:sp>
      <p:pic>
        <p:nvPicPr>
          <p:cNvPr id="1299" name="Obraz 1298"/>
          <p:cNvPicPr/>
          <p:nvPr/>
        </p:nvPicPr>
        <p:blipFill>
          <a:blip r:embed="rId4"/>
          <a:stretch/>
        </p:blipFill>
        <p:spPr>
          <a:xfrm>
            <a:off x="3600000" y="4375800"/>
            <a:ext cx="3017520" cy="2284200"/>
          </a:xfrm>
          <a:prstGeom prst="rect">
            <a:avLst/>
          </a:prstGeom>
          <a:ln w="0">
            <a:noFill/>
          </a:ln>
        </p:spPr>
      </p:pic>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 name="Prostokąt 1299"/>
          <p:cNvSpPr/>
          <p:nvPr/>
        </p:nvSpPr>
        <p:spPr>
          <a:xfrm>
            <a:off x="299880" y="360360"/>
            <a:ext cx="11220120" cy="5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Najczęstsze błędy przy prefabrykacji szaf sterowniczych</a:t>
            </a:r>
            <a:endParaRPr lang="pl-PL" sz="2800" b="0" strike="noStrike" spc="-1">
              <a:latin typeface="Arial"/>
            </a:endParaRPr>
          </a:p>
        </p:txBody>
      </p:sp>
      <p:sp>
        <p:nvSpPr>
          <p:cNvPr id="1301" name="Prostokąt 1300"/>
          <p:cNvSpPr/>
          <p:nvPr/>
        </p:nvSpPr>
        <p:spPr>
          <a:xfrm>
            <a:off x="331200" y="951120"/>
            <a:ext cx="11908800" cy="4090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Niewłaściwy dobór przekroju przewodów</a:t>
            </a:r>
            <a:endParaRPr lang="pl-PL" sz="2800" b="0" strike="noStrike" spc="-1">
              <a:latin typeface="Arial"/>
            </a:endParaRPr>
          </a:p>
        </p:txBody>
      </p:sp>
      <p:sp>
        <p:nvSpPr>
          <p:cNvPr id="1302" name="Prostokąt 1301"/>
          <p:cNvSpPr/>
          <p:nvPr/>
        </p:nvSpPr>
        <p:spPr>
          <a:xfrm>
            <a:off x="360360" y="2651040"/>
            <a:ext cx="3960720" cy="23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Niewłaściwie dobrane przekroje przewodów powodują nadmierny wzrost temperatury przewodów, co w konsekwencji powoduje stopiwenie izolacji przewodu i może być przyczyną pożaru.</a:t>
            </a:r>
            <a:endParaRPr lang="pl-PL" sz="1800" b="0" strike="noStrike" spc="-1">
              <a:latin typeface="Arial"/>
            </a:endParaRPr>
          </a:p>
        </p:txBody>
      </p:sp>
      <p:sp>
        <p:nvSpPr>
          <p:cNvPr id="1303" name="pole tekstowe 1302"/>
          <p:cNvSpPr txBox="1"/>
          <p:nvPr/>
        </p:nvSpPr>
        <p:spPr>
          <a:xfrm>
            <a:off x="69480" y="6511320"/>
            <a:ext cx="7851240" cy="858240"/>
          </a:xfrm>
          <a:prstGeom prst="rect">
            <a:avLst/>
          </a:prstGeom>
          <a:noFill/>
          <a:ln w="0">
            <a:noFill/>
          </a:ln>
        </p:spPr>
        <p:txBody>
          <a:bodyPr lIns="90000" tIns="45000" rIns="90000" bIns="45000">
            <a:noAutofit/>
          </a:bodyPr>
          <a:lstStyle/>
          <a:p>
            <a:r>
              <a:rPr lang="pl-PL" sz="1800" b="0" strike="noStrike" spc="-1">
                <a:latin typeface="Arial"/>
              </a:rPr>
              <a:t>https://www.elektroda.pl</a:t>
            </a:r>
          </a:p>
        </p:txBody>
      </p:sp>
      <p:pic>
        <p:nvPicPr>
          <p:cNvPr id="1304" name="Obraz 1303"/>
          <p:cNvPicPr/>
          <p:nvPr/>
        </p:nvPicPr>
        <p:blipFill>
          <a:blip r:embed="rId2"/>
          <a:stretch/>
        </p:blipFill>
        <p:spPr>
          <a:xfrm>
            <a:off x="8820000" y="1980000"/>
            <a:ext cx="3239640" cy="4140000"/>
          </a:xfrm>
          <a:prstGeom prst="rect">
            <a:avLst/>
          </a:prstGeom>
          <a:ln w="0">
            <a:noFill/>
          </a:ln>
        </p:spPr>
      </p:pic>
      <p:pic>
        <p:nvPicPr>
          <p:cNvPr id="1305" name="Obraz 1304"/>
          <p:cNvPicPr/>
          <p:nvPr/>
        </p:nvPicPr>
        <p:blipFill>
          <a:blip r:embed="rId3"/>
          <a:stretch/>
        </p:blipFill>
        <p:spPr>
          <a:xfrm>
            <a:off x="4320000" y="1980000"/>
            <a:ext cx="4236120" cy="4094640"/>
          </a:xfrm>
          <a:prstGeom prst="rect">
            <a:avLst/>
          </a:prstGeom>
          <a:ln w="0">
            <a:noFill/>
          </a:ln>
        </p:spPr>
      </p:pic>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6" name="Prostokąt 1305"/>
          <p:cNvSpPr/>
          <p:nvPr/>
        </p:nvSpPr>
        <p:spPr>
          <a:xfrm>
            <a:off x="299880" y="360360"/>
            <a:ext cx="11220120" cy="5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Najczęstsze błędy przy prefabrykacji szaf sterowniczych</a:t>
            </a:r>
            <a:endParaRPr lang="pl-PL" sz="2800" b="0" strike="noStrike" spc="-1">
              <a:latin typeface="Arial"/>
            </a:endParaRPr>
          </a:p>
        </p:txBody>
      </p:sp>
      <p:sp>
        <p:nvSpPr>
          <p:cNvPr id="1307" name="Prostokąt 1306"/>
          <p:cNvSpPr/>
          <p:nvPr/>
        </p:nvSpPr>
        <p:spPr>
          <a:xfrm>
            <a:off x="331200" y="951120"/>
            <a:ext cx="11908800" cy="4090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Nieprawidłowe (niezgodne z projektem) połączenia, błędy adresowania </a:t>
            </a:r>
            <a:endParaRPr lang="pl-PL" sz="2800" b="0" strike="noStrike" spc="-1">
              <a:latin typeface="Arial"/>
            </a:endParaRPr>
          </a:p>
        </p:txBody>
      </p:sp>
      <p:sp>
        <p:nvSpPr>
          <p:cNvPr id="1308" name="Prostokąt 1307"/>
          <p:cNvSpPr/>
          <p:nvPr/>
        </p:nvSpPr>
        <p:spPr>
          <a:xfrm>
            <a:off x="360360" y="2651040"/>
            <a:ext cx="3960720" cy="23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W przypadku bardziej rozbudowanych szaf sterowniczych często występują błędy w połączeniach aparatury. Każdorazowo przed uruchomieniem szafy sterowniczej należy upewnić się, że wykonane połączenia zostały przygotowane zgodnie z założeniami projektu szafy sterowniczej.</a:t>
            </a:r>
            <a:endParaRPr lang="pl-PL" sz="1800" b="0" strike="noStrike" spc="-1">
              <a:latin typeface="Arial"/>
            </a:endParaRPr>
          </a:p>
        </p:txBody>
      </p:sp>
      <p:sp>
        <p:nvSpPr>
          <p:cNvPr id="1309" name="pole tekstowe 1308"/>
          <p:cNvSpPr txBox="1"/>
          <p:nvPr/>
        </p:nvSpPr>
        <p:spPr>
          <a:xfrm>
            <a:off x="69480" y="6511320"/>
            <a:ext cx="7851240" cy="858240"/>
          </a:xfrm>
          <a:prstGeom prst="rect">
            <a:avLst/>
          </a:prstGeom>
          <a:noFill/>
          <a:ln w="0">
            <a:noFill/>
          </a:ln>
        </p:spPr>
        <p:txBody>
          <a:bodyPr lIns="90000" tIns="45000" rIns="90000" bIns="45000">
            <a:noAutofit/>
          </a:bodyPr>
          <a:lstStyle/>
          <a:p>
            <a:r>
              <a:rPr lang="pl-PL" sz="1800" b="0" strike="noStrike" spc="-1">
                <a:latin typeface="Arial"/>
              </a:rPr>
              <a:t>https://www.elektroda.pl</a:t>
            </a:r>
          </a:p>
        </p:txBody>
      </p:sp>
      <p:pic>
        <p:nvPicPr>
          <p:cNvPr id="1310" name="Obraz 1309"/>
          <p:cNvPicPr/>
          <p:nvPr/>
        </p:nvPicPr>
        <p:blipFill>
          <a:blip r:embed="rId2"/>
          <a:stretch/>
        </p:blipFill>
        <p:spPr>
          <a:xfrm>
            <a:off x="8820000" y="1980000"/>
            <a:ext cx="3123720" cy="4057200"/>
          </a:xfrm>
          <a:prstGeom prst="rect">
            <a:avLst/>
          </a:prstGeom>
          <a:ln w="0">
            <a:noFill/>
          </a:ln>
        </p:spPr>
      </p:pic>
      <p:pic>
        <p:nvPicPr>
          <p:cNvPr id="1311" name="Obraz 1310"/>
          <p:cNvPicPr/>
          <p:nvPr/>
        </p:nvPicPr>
        <p:blipFill>
          <a:blip r:embed="rId3"/>
          <a:stretch/>
        </p:blipFill>
        <p:spPr>
          <a:xfrm>
            <a:off x="4376880" y="2587320"/>
            <a:ext cx="4263120" cy="2632680"/>
          </a:xfrm>
          <a:prstGeom prst="rect">
            <a:avLst/>
          </a:prstGeom>
          <a:ln w="0">
            <a:noFill/>
          </a:ln>
        </p:spPr>
      </p:pic>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2" name="Prostokąt 1311"/>
          <p:cNvSpPr/>
          <p:nvPr/>
        </p:nvSpPr>
        <p:spPr>
          <a:xfrm>
            <a:off x="300240" y="360360"/>
            <a:ext cx="11220120" cy="5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Najczęstsze błędy przy prefabrykacji szaf sterowniczych</a:t>
            </a:r>
            <a:endParaRPr lang="pl-PL" sz="2800" b="0" strike="noStrike" spc="-1">
              <a:latin typeface="Arial"/>
            </a:endParaRPr>
          </a:p>
        </p:txBody>
      </p:sp>
      <p:sp>
        <p:nvSpPr>
          <p:cNvPr id="1313" name="Prostokąt 1312"/>
          <p:cNvSpPr/>
          <p:nvPr/>
        </p:nvSpPr>
        <p:spPr>
          <a:xfrm>
            <a:off x="331560" y="951120"/>
            <a:ext cx="11908800" cy="4090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Brak oznaczeń i chaotyczna organizacja przewodów </a:t>
            </a:r>
            <a:endParaRPr lang="pl-PL" sz="2800" b="0" strike="noStrike" spc="-1">
              <a:latin typeface="Arial"/>
            </a:endParaRPr>
          </a:p>
        </p:txBody>
      </p:sp>
      <p:sp>
        <p:nvSpPr>
          <p:cNvPr id="1314" name="Prostokąt 1313"/>
          <p:cNvSpPr/>
          <p:nvPr/>
        </p:nvSpPr>
        <p:spPr>
          <a:xfrm>
            <a:off x="360720" y="2651040"/>
            <a:ext cx="3960720" cy="23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W przypadku bardziej rozbudowanych szaf sterowniczych często występują błędy w połączeniach aparatury. Każdorazowo przed uruchomieniem szafy sterowniczej należy upewnić się, że wykonane połączenia zostały przygotowane zgodnie z założeniami projektu szafy sterowniczej.</a:t>
            </a:r>
            <a:endParaRPr lang="pl-PL" sz="1800" b="0" strike="noStrike" spc="-1">
              <a:latin typeface="Arial"/>
            </a:endParaRPr>
          </a:p>
        </p:txBody>
      </p:sp>
      <p:sp>
        <p:nvSpPr>
          <p:cNvPr id="1315" name="pole tekstowe 1314"/>
          <p:cNvSpPr txBox="1"/>
          <p:nvPr/>
        </p:nvSpPr>
        <p:spPr>
          <a:xfrm>
            <a:off x="69840" y="6300000"/>
            <a:ext cx="7851240" cy="858240"/>
          </a:xfrm>
          <a:prstGeom prst="rect">
            <a:avLst/>
          </a:prstGeom>
          <a:noFill/>
          <a:ln w="0">
            <a:noFill/>
          </a:ln>
        </p:spPr>
        <p:txBody>
          <a:bodyPr lIns="90000" tIns="45000" rIns="90000" bIns="45000">
            <a:noAutofit/>
          </a:bodyPr>
          <a:lstStyle/>
          <a:p>
            <a:r>
              <a:rPr lang="pl-PL" sz="1800" b="0" strike="noStrike" spc="-1">
                <a:latin typeface="Arial"/>
                <a:hlinkClick r:id="rId2"/>
              </a:rPr>
              <a:t>https://elektrykapradnietyka.com/</a:t>
            </a:r>
            <a:endParaRPr lang="pl-PL" sz="1800" b="0" strike="noStrike" spc="-1">
              <a:latin typeface="Arial"/>
            </a:endParaRPr>
          </a:p>
          <a:p>
            <a:r>
              <a:rPr lang="pl-PL" sz="1800" b="0" strike="noStrike" spc="-1">
                <a:latin typeface="Arial"/>
              </a:rPr>
              <a:t>https://iautomatyka.pl</a:t>
            </a:r>
          </a:p>
        </p:txBody>
      </p:sp>
      <p:pic>
        <p:nvPicPr>
          <p:cNvPr id="1316" name="Obraz 1315"/>
          <p:cNvPicPr/>
          <p:nvPr/>
        </p:nvPicPr>
        <p:blipFill>
          <a:blip r:embed="rId3"/>
          <a:stretch/>
        </p:blipFill>
        <p:spPr>
          <a:xfrm>
            <a:off x="8460000" y="1605240"/>
            <a:ext cx="3506040" cy="2714760"/>
          </a:xfrm>
          <a:prstGeom prst="rect">
            <a:avLst/>
          </a:prstGeom>
          <a:ln w="0">
            <a:noFill/>
          </a:ln>
        </p:spPr>
      </p:pic>
      <p:pic>
        <p:nvPicPr>
          <p:cNvPr id="1317" name="Obraz 1316"/>
          <p:cNvPicPr/>
          <p:nvPr/>
        </p:nvPicPr>
        <p:blipFill>
          <a:blip r:embed="rId4"/>
          <a:stretch/>
        </p:blipFill>
        <p:spPr>
          <a:xfrm>
            <a:off x="4510080" y="1620000"/>
            <a:ext cx="3794400" cy="4860000"/>
          </a:xfrm>
          <a:prstGeom prst="rect">
            <a:avLst/>
          </a:prstGeom>
          <a:ln w="0">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Tytuł 1_103"/>
          <p:cNvSpPr/>
          <p:nvPr/>
        </p:nvSpPr>
        <p:spPr>
          <a:xfrm>
            <a:off x="83844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200" name="Symbol zastępczy zawartości 2_92"/>
          <p:cNvSpPr/>
          <p:nvPr/>
        </p:nvSpPr>
        <p:spPr>
          <a:xfrm>
            <a:off x="838440" y="227412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01" name="Tytuł 1_104"/>
          <p:cNvSpPr/>
          <p:nvPr/>
        </p:nvSpPr>
        <p:spPr>
          <a:xfrm>
            <a:off x="83844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02" name="Symbol zastępczy zawartości 2_93"/>
          <p:cNvSpPr/>
          <p:nvPr/>
        </p:nvSpPr>
        <p:spPr>
          <a:xfrm>
            <a:off x="838440" y="227412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03" name="Prostokąt 202"/>
          <p:cNvSpPr/>
          <p:nvPr/>
        </p:nvSpPr>
        <p:spPr>
          <a:xfrm>
            <a:off x="0" y="624528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a:t>
            </a:r>
            <a:r>
              <a:rPr lang="pl-PL" sz="1800" b="0" u="sng" strike="noStrike" spc="-1">
                <a:solidFill>
                  <a:srgbClr val="467886"/>
                </a:solidFill>
                <a:uFillTx/>
                <a:latin typeface="Arial"/>
                <a:ea typeface="DejaVu Sans"/>
                <a:hlinkClick r:id="rId2"/>
              </a:rPr>
              <a:t>www.wikipedia.pl</a:t>
            </a: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Autorstwa Biezl - Praca własna, CC BY 3.0, https://commons.wikimedia.org/w/index.php?curid=6527791</a:t>
            </a:r>
            <a:endParaRPr lang="pl-PL" sz="1800" b="0" strike="noStrike" spc="-1">
              <a:latin typeface="Arial"/>
            </a:endParaRPr>
          </a:p>
        </p:txBody>
      </p:sp>
      <p:sp>
        <p:nvSpPr>
          <p:cNvPr id="204" name="Prostokąt 203"/>
          <p:cNvSpPr/>
          <p:nvPr/>
        </p:nvSpPr>
        <p:spPr>
          <a:xfrm>
            <a:off x="360000" y="2449440"/>
            <a:ext cx="1183104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Zasada działania przekładnika prądowego </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Przekładnik prądowy</a:t>
            </a:r>
            <a:r>
              <a:rPr lang="pl-PL" sz="1800" b="0" strike="noStrike" spc="-1">
                <a:solidFill>
                  <a:srgbClr val="000000"/>
                </a:solidFill>
                <a:latin typeface="Arial"/>
                <a:ea typeface="DejaVu Sans"/>
              </a:rPr>
              <a:t> –  jest to transformator jednofazowy małej mocy pracujący w stanie zbliżonym do zwarcia. Uzwojenie wtórne zwykle zwarte jest przez przyrząd pomiarowy. Stosunek natężeń prądów w obu uzwojeniach jest wielkością stałą i nazywa się przekładnią prądową. Dlatego z pomiaru małego prądu płynącego przez uzwojenie wtórne można dzięki wartości przekładni prądowej wyznaczyć wartość prądu o dużym natężeniu płynącego przez uzwojenie pierwotne:</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205" name="Obraz 204"/>
          <p:cNvPicPr/>
          <p:nvPr/>
        </p:nvPicPr>
        <p:blipFill>
          <a:blip r:embed="rId3"/>
          <a:stretch/>
        </p:blipFill>
        <p:spPr>
          <a:xfrm>
            <a:off x="5040000" y="4373640"/>
            <a:ext cx="1541520" cy="665280"/>
          </a:xfrm>
          <a:prstGeom prst="rect">
            <a:avLst/>
          </a:prstGeom>
          <a:ln w="0">
            <a:noFill/>
          </a:ln>
        </p:spPr>
      </p:pic>
      <p:pic>
        <p:nvPicPr>
          <p:cNvPr id="206" name="Obraz 205"/>
          <p:cNvPicPr/>
          <p:nvPr/>
        </p:nvPicPr>
        <p:blipFill>
          <a:blip r:embed="rId4"/>
          <a:stretch/>
        </p:blipFill>
        <p:spPr>
          <a:xfrm>
            <a:off x="8219880" y="4352400"/>
            <a:ext cx="3129840" cy="2235960"/>
          </a:xfrm>
          <a:prstGeom prst="rect">
            <a:avLst/>
          </a:prstGeom>
          <a:ln w="0">
            <a:noFill/>
          </a:ln>
        </p:spPr>
      </p:pic>
      <p:pic>
        <p:nvPicPr>
          <p:cNvPr id="207" name="Obraz 206"/>
          <p:cNvPicPr/>
          <p:nvPr/>
        </p:nvPicPr>
        <p:blipFill>
          <a:blip r:embed="rId5"/>
          <a:stretch/>
        </p:blipFill>
        <p:spPr>
          <a:xfrm>
            <a:off x="5166000" y="5400000"/>
            <a:ext cx="1312920" cy="351000"/>
          </a:xfrm>
          <a:prstGeom prst="rect">
            <a:avLst/>
          </a:prstGeom>
          <a:ln w="0">
            <a:noFill/>
          </a:ln>
        </p:spPr>
      </p:pic>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8" name="Prostokąt 1317"/>
          <p:cNvSpPr/>
          <p:nvPr/>
        </p:nvSpPr>
        <p:spPr>
          <a:xfrm>
            <a:off x="300600" y="360720"/>
            <a:ext cx="11220120" cy="5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Najczęstsze błędy przy prefabrykacji szaf sterowniczych</a:t>
            </a:r>
            <a:endParaRPr lang="pl-PL" sz="2800" b="0" strike="noStrike" spc="-1">
              <a:latin typeface="Arial"/>
            </a:endParaRPr>
          </a:p>
        </p:txBody>
      </p:sp>
      <p:sp>
        <p:nvSpPr>
          <p:cNvPr id="1319" name="Prostokąt 1318"/>
          <p:cNvSpPr/>
          <p:nvPr/>
        </p:nvSpPr>
        <p:spPr>
          <a:xfrm>
            <a:off x="331920" y="951480"/>
            <a:ext cx="11908800" cy="4090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Nieuziemione obudowy – realne zagrożenie </a:t>
            </a:r>
            <a:endParaRPr lang="pl-PL" sz="2800" b="0" strike="noStrike" spc="-1">
              <a:latin typeface="Arial"/>
            </a:endParaRPr>
          </a:p>
        </p:txBody>
      </p:sp>
      <p:sp>
        <p:nvSpPr>
          <p:cNvPr id="1320" name="Prostokąt 1319"/>
          <p:cNvSpPr/>
          <p:nvPr/>
        </p:nvSpPr>
        <p:spPr>
          <a:xfrm>
            <a:off x="181080" y="1749600"/>
            <a:ext cx="11158920" cy="23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Brak uziemienia obudowy szaf sterowniczych to poważne zagrożenie elektryczne, które może prowadzić do wielu problemów. Uziemienie jest kluczowe dla bezpieczeństwa całego systemu. Pozwala na bezpieczne odprowadzenie niepożądanych prądów do ziemi. Brak uziemienia może skutkować powstaniem potencjałów, które są niebezpieczne dla użytkowników oraz urządzeń. Właściwie uziemiona obudowa chroni przed porażeniem elektrycznym i uszkodzeniami sprzętu. Dzięki niemu minimalizujemy ryzyko przepięć i zwarć, które mogą powodować awarie.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Warto zwrócić uwagę na kilka kluczowych aspektów związanych z uziemieniem:</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Zapewnienie odpowiedniego połączenia uziemiającego dla wszystkich metalowych części obudowy.</a:t>
            </a:r>
            <a:endParaRPr lang="pl-PL" sz="1800" b="0" strike="noStrike" spc="-1">
              <a:latin typeface="Arial"/>
            </a:endParaRPr>
          </a:p>
          <a:p>
            <a:pPr>
              <a:lnSpc>
                <a:spcPct val="100000"/>
              </a:lnSpc>
            </a:pPr>
            <a:r>
              <a:rPr lang="pl-PL" sz="1800" b="0" strike="noStrike" spc="-1">
                <a:solidFill>
                  <a:srgbClr val="000000"/>
                </a:solidFill>
                <a:latin typeface="Arial"/>
                <a:ea typeface="DejaVu Sans"/>
              </a:rPr>
              <a:t>Regularna kontrola stanu uziemienia oraz jego skuteczności.</a:t>
            </a:r>
            <a:endParaRPr lang="pl-PL" sz="1800" b="0" strike="noStrike" spc="-1">
              <a:latin typeface="Arial"/>
            </a:endParaRPr>
          </a:p>
          <a:p>
            <a:pPr>
              <a:lnSpc>
                <a:spcPct val="100000"/>
              </a:lnSpc>
            </a:pPr>
            <a:r>
              <a:rPr lang="pl-PL" sz="1800" b="0" strike="noStrike" spc="-1">
                <a:solidFill>
                  <a:srgbClr val="000000"/>
                </a:solidFill>
                <a:latin typeface="Arial"/>
                <a:ea typeface="DejaVu Sans"/>
              </a:rPr>
              <a:t>Użycie odpowiednich materiałów uziemiających zgodnych z normami.</a:t>
            </a:r>
            <a:endParaRPr lang="pl-PL" sz="1800" b="0" strike="noStrike" spc="-1">
              <a:latin typeface="Arial"/>
            </a:endParaRPr>
          </a:p>
          <a:p>
            <a:pPr>
              <a:lnSpc>
                <a:spcPct val="100000"/>
              </a:lnSpc>
            </a:pPr>
            <a:r>
              <a:rPr lang="pl-PL" sz="1800" b="0" strike="noStrike" spc="-1">
                <a:solidFill>
                  <a:srgbClr val="000000"/>
                </a:solidFill>
                <a:latin typeface="Arial"/>
                <a:ea typeface="DejaVu Sans"/>
              </a:rPr>
              <a:t>Przestrzeganie zasad instalacyjnych podczas montażu szaf sterowniczych.</a:t>
            </a:r>
            <a:endParaRPr lang="pl-PL" sz="1800" b="0" strike="noStrike" spc="-1">
              <a:latin typeface="Arial"/>
            </a:endParaRPr>
          </a:p>
          <a:p>
            <a:pPr>
              <a:lnSpc>
                <a:spcPct val="100000"/>
              </a:lnSpc>
            </a:pPr>
            <a:r>
              <a:rPr lang="pl-PL" sz="1800" b="0" strike="noStrike" spc="-1">
                <a:solidFill>
                  <a:srgbClr val="000000"/>
                </a:solidFill>
                <a:latin typeface="Arial"/>
                <a:ea typeface="DejaVu Sans"/>
              </a:rPr>
              <a:t>Każdy z tych elementów jest niezbędny, aby uniknąć zagrożeń elektrycznych i zapewnić bezpieczne użytkowanie szaf sterowniczych. Poprawne uziemienie to podstawa długotrwałej i niezawodnej pracy systemu. Upewnij się, że nie pomijasz tego kluczowego kroku.</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1321" name="pole tekstowe 1320"/>
          <p:cNvSpPr txBox="1"/>
          <p:nvPr/>
        </p:nvSpPr>
        <p:spPr>
          <a:xfrm>
            <a:off x="70200" y="6521760"/>
            <a:ext cx="7851240" cy="858240"/>
          </a:xfrm>
          <a:prstGeom prst="rect">
            <a:avLst/>
          </a:prstGeom>
          <a:noFill/>
          <a:ln w="0">
            <a:noFill/>
          </a:ln>
        </p:spPr>
        <p:txBody>
          <a:bodyPr lIns="90000" tIns="45000" rIns="90000" bIns="45000">
            <a:noAutofit/>
          </a:bodyPr>
          <a:lstStyle/>
          <a:p>
            <a:r>
              <a:rPr lang="pl-PL" sz="1800" b="0" strike="noStrike" spc="-1">
                <a:latin typeface="Arial"/>
              </a:rPr>
              <a:t>https://pneumatykanet.pl/</a:t>
            </a:r>
          </a:p>
          <a:p>
            <a:endParaRPr lang="pl-PL" sz="1800" b="0" strike="noStrike" spc="-1">
              <a:latin typeface="Arial"/>
            </a:endParaRPr>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2" name="Tytuł 1_293"/>
          <p:cNvSpPr/>
          <p:nvPr/>
        </p:nvSpPr>
        <p:spPr>
          <a:xfrm>
            <a:off x="720000" y="12222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0" strike="noStrike" spc="-1">
                <a:solidFill>
                  <a:srgbClr val="000000"/>
                </a:solidFill>
                <a:latin typeface="Aptos Display"/>
                <a:ea typeface="DejaVu Sans"/>
              </a:rPr>
              <a:t>Moduł 3: Eksploatacja obwodów wtórnych</a:t>
            </a:r>
            <a:endParaRPr lang="pl-PL" sz="4400" b="0" strike="noStrike" spc="-1">
              <a:latin typeface="Arial"/>
            </a:endParaRPr>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3" name="Tytuł 1_294"/>
          <p:cNvSpPr/>
          <p:nvPr/>
        </p:nvSpPr>
        <p:spPr>
          <a:xfrm>
            <a:off x="720000" y="12222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0" strike="noStrike" spc="-1">
                <a:solidFill>
                  <a:srgbClr val="000000"/>
                </a:solidFill>
                <a:latin typeface="Aptos Display"/>
                <a:ea typeface="DejaVu Sans"/>
              </a:rPr>
              <a:t>Moduł 3: Eksploatacja obwodów wtórnych</a:t>
            </a:r>
            <a:endParaRPr lang="pl-PL" sz="4400" b="0" strike="noStrike" spc="-1">
              <a:latin typeface="Arial"/>
            </a:endParaRPr>
          </a:p>
        </p:txBody>
      </p:sp>
      <p:sp>
        <p:nvSpPr>
          <p:cNvPr id="1324" name="Symbol zastępczy zawartości 2_229"/>
          <p:cNvSpPr/>
          <p:nvPr/>
        </p:nvSpPr>
        <p:spPr>
          <a:xfrm>
            <a:off x="720000" y="306000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228600" indent="-224280">
              <a:lnSpc>
                <a:spcPct val="90000"/>
              </a:lnSpc>
              <a:spcBef>
                <a:spcPts val="1001"/>
              </a:spcBef>
              <a:buClr>
                <a:srgbClr val="000000"/>
              </a:buClr>
              <a:buFont typeface="Aptos Display"/>
              <a:buAutoNum type="arabicPeriod"/>
            </a:pPr>
            <a:r>
              <a:rPr lang="pl-PL" sz="2800" b="1" strike="noStrike" spc="-1" dirty="0">
                <a:solidFill>
                  <a:srgbClr val="000000"/>
                </a:solidFill>
                <a:latin typeface="Aptos"/>
                <a:ea typeface="DejaVu Sans"/>
              </a:rPr>
              <a:t> Przepisy dotyczące eksploatacji obwodów wtórnych </a:t>
            </a:r>
            <a:endParaRPr lang="pl-PL" sz="2800" b="0" strike="noStrike" spc="-1" dirty="0">
              <a:latin typeface="Arial"/>
            </a:endParaRPr>
          </a:p>
          <a:p>
            <a:pPr>
              <a:lnSpc>
                <a:spcPct val="90000"/>
              </a:lnSpc>
              <a:spcBef>
                <a:spcPts val="1001"/>
              </a:spcBef>
            </a:pPr>
            <a:endParaRPr lang="pl-PL" sz="2800" b="0" strike="noStrike" spc="-1" dirty="0">
              <a:latin typeface="Arial"/>
            </a:endParaRPr>
          </a:p>
          <a:p>
            <a:pPr>
              <a:lnSpc>
                <a:spcPct val="90000"/>
              </a:lnSpc>
              <a:spcBef>
                <a:spcPts val="1001"/>
              </a:spcBef>
              <a:tabLst>
                <a:tab pos="0" algn="l"/>
              </a:tabLst>
            </a:pPr>
            <a:endParaRPr lang="pl-PL" sz="2800" b="0" strike="noStrike" spc="-1" dirty="0">
              <a:latin typeface="Arial"/>
            </a:endParaRPr>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5" name="Prostokąt 1324"/>
          <p:cNvSpPr/>
          <p:nvPr/>
        </p:nvSpPr>
        <p:spPr>
          <a:xfrm>
            <a:off x="720000" y="849240"/>
            <a:ext cx="10308960" cy="5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Przepisy dotyczące eksploatacji obwodów wtórnych</a:t>
            </a:r>
            <a:endParaRPr lang="pl-PL" sz="2800" b="0" strike="noStrike" spc="-1">
              <a:latin typeface="Arial"/>
            </a:endParaRPr>
          </a:p>
        </p:txBody>
      </p:sp>
      <p:sp>
        <p:nvSpPr>
          <p:cNvPr id="1326" name="Prostokąt 1325"/>
          <p:cNvSpPr/>
          <p:nvPr/>
        </p:nvSpPr>
        <p:spPr>
          <a:xfrm>
            <a:off x="540000" y="2105640"/>
            <a:ext cx="3251160" cy="2649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latin typeface="Arial"/>
              </a:rPr>
              <a:t>Podstawy prawne</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latin typeface="Arial"/>
              </a:rPr>
              <a:t>- Ustawa Prawo energetyczne</a:t>
            </a:r>
          </a:p>
          <a:p>
            <a:pPr>
              <a:lnSpc>
                <a:spcPct val="100000"/>
              </a:lnSpc>
            </a:pPr>
            <a:endParaRPr lang="pl-PL" sz="1800" b="0" strike="noStrike" spc="-1">
              <a:latin typeface="Arial"/>
            </a:endParaRPr>
          </a:p>
          <a:p>
            <a:pPr>
              <a:lnSpc>
                <a:spcPct val="100000"/>
              </a:lnSpc>
            </a:pPr>
            <a:r>
              <a:rPr lang="pl-PL" sz="1800" b="0" strike="noStrike" spc="-1">
                <a:latin typeface="Arial"/>
              </a:rPr>
              <a:t>- Kodeks pracy</a:t>
            </a:r>
          </a:p>
          <a:p>
            <a:pPr>
              <a:lnSpc>
                <a:spcPct val="100000"/>
              </a:lnSpc>
            </a:pPr>
            <a:endParaRPr lang="pl-PL" sz="1800" b="0" strike="noStrike" spc="-1">
              <a:latin typeface="Arial"/>
            </a:endParaRPr>
          </a:p>
          <a:p>
            <a:pPr>
              <a:lnSpc>
                <a:spcPct val="100000"/>
              </a:lnSpc>
            </a:pPr>
            <a:r>
              <a:rPr lang="pl-PL" sz="1800" b="0" strike="noStrike" spc="-1">
                <a:latin typeface="Arial"/>
              </a:rPr>
              <a:t>- Rozporządzenia BHP</a:t>
            </a:r>
          </a:p>
          <a:p>
            <a:pPr>
              <a:lnSpc>
                <a:spcPct val="100000"/>
              </a:lnSpc>
            </a:pPr>
            <a:endParaRPr lang="pl-PL" sz="1800" b="0" strike="noStrike" spc="-1">
              <a:latin typeface="Arial"/>
            </a:endParaRPr>
          </a:p>
          <a:p>
            <a:pPr>
              <a:lnSpc>
                <a:spcPct val="100000"/>
              </a:lnSpc>
            </a:pPr>
            <a:r>
              <a:rPr lang="pl-PL" sz="1800" b="0" strike="noStrike" spc="-1">
                <a:latin typeface="Arial"/>
              </a:rPr>
              <a:t>- Wymagania URE</a:t>
            </a:r>
          </a:p>
        </p:txBody>
      </p:sp>
      <p:sp>
        <p:nvSpPr>
          <p:cNvPr id="1327" name="Symbol zastępczy zawartości 2_230"/>
          <p:cNvSpPr/>
          <p:nvPr/>
        </p:nvSpPr>
        <p:spPr>
          <a:xfrm>
            <a:off x="83844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328" name="Tytuł 1_296"/>
          <p:cNvSpPr/>
          <p:nvPr/>
        </p:nvSpPr>
        <p:spPr>
          <a:xfrm>
            <a:off x="838440" y="70416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329" name="Symbol zastępczy zawartości 2_231"/>
          <p:cNvSpPr/>
          <p:nvPr/>
        </p:nvSpPr>
        <p:spPr>
          <a:xfrm>
            <a:off x="83844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pic>
        <p:nvPicPr>
          <p:cNvPr id="1330" name="Obraz 1329"/>
          <p:cNvPicPr/>
          <p:nvPr/>
        </p:nvPicPr>
        <p:blipFill>
          <a:blip r:embed="rId2"/>
          <a:stretch/>
        </p:blipFill>
        <p:spPr>
          <a:xfrm>
            <a:off x="6840720" y="2295360"/>
            <a:ext cx="5217840" cy="3103200"/>
          </a:xfrm>
          <a:prstGeom prst="rect">
            <a:avLst/>
          </a:prstGeom>
          <a:ln w="0">
            <a:noFill/>
          </a:ln>
        </p:spPr>
      </p:pic>
      <p:sp>
        <p:nvSpPr>
          <p:cNvPr id="1331" name="Prostokąt 1330"/>
          <p:cNvSpPr/>
          <p:nvPr/>
        </p:nvSpPr>
        <p:spPr>
          <a:xfrm>
            <a:off x="0" y="6480000"/>
            <a:ext cx="815976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a:t>
            </a:r>
            <a:r>
              <a:rPr lang="pl-PL" sz="1800" b="0" u="sng" strike="noStrike" spc="-1">
                <a:solidFill>
                  <a:srgbClr val="467886"/>
                </a:solidFill>
                <a:uFillTx/>
                <a:latin typeface="Arial"/>
                <a:ea typeface="DejaVu Sans"/>
                <a:hlinkClick r:id="rId3"/>
              </a:rPr>
              <a:t>https://www.apator.com</a:t>
            </a:r>
            <a:r>
              <a:rPr lang="pl-PL" sz="1800" b="0" strike="noStrike" spc="-1">
                <a:solidFill>
                  <a:srgbClr val="000000"/>
                </a:solidFill>
                <a:latin typeface="Arial"/>
                <a:ea typeface="DejaVu Sans"/>
              </a:rPr>
              <a:t> </a:t>
            </a:r>
            <a:endParaRPr lang="pl-PL" sz="1800" b="0" strike="noStrike" spc="-1">
              <a:latin typeface="Arial"/>
            </a:endParaRPr>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2" name="Prostokąt 1331"/>
          <p:cNvSpPr/>
          <p:nvPr/>
        </p:nvSpPr>
        <p:spPr>
          <a:xfrm>
            <a:off x="720000" y="849240"/>
            <a:ext cx="10308960" cy="5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Przepisy dotyczące eksploatacji obwodów wtórnych</a:t>
            </a:r>
            <a:endParaRPr lang="pl-PL" sz="2800" b="0" strike="noStrike" spc="-1">
              <a:latin typeface="Arial"/>
            </a:endParaRPr>
          </a:p>
        </p:txBody>
      </p:sp>
      <p:sp>
        <p:nvSpPr>
          <p:cNvPr id="1333" name="Prostokąt 1332"/>
          <p:cNvSpPr/>
          <p:nvPr/>
        </p:nvSpPr>
        <p:spPr>
          <a:xfrm>
            <a:off x="540000" y="2105640"/>
            <a:ext cx="3779640" cy="2905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latin typeface="Arial"/>
              </a:rPr>
              <a:t>Normy krajowe i europejskie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latin typeface="Arial"/>
              </a:rPr>
              <a:t>- PN-EN 50110</a:t>
            </a:r>
          </a:p>
          <a:p>
            <a:pPr>
              <a:lnSpc>
                <a:spcPct val="100000"/>
              </a:lnSpc>
            </a:pPr>
            <a:endParaRPr lang="pl-PL" sz="1800" b="0" strike="noStrike" spc="-1">
              <a:latin typeface="Arial"/>
            </a:endParaRPr>
          </a:p>
          <a:p>
            <a:pPr>
              <a:lnSpc>
                <a:spcPct val="100000"/>
              </a:lnSpc>
            </a:pPr>
            <a:r>
              <a:rPr lang="pl-PL" sz="1800" b="0" strike="noStrike" spc="-1">
                <a:latin typeface="Arial"/>
              </a:rPr>
              <a:t>- PN-EN 61936</a:t>
            </a:r>
          </a:p>
          <a:p>
            <a:pPr>
              <a:lnSpc>
                <a:spcPct val="100000"/>
              </a:lnSpc>
            </a:pPr>
            <a:endParaRPr lang="pl-PL" sz="1800" b="0" strike="noStrike" spc="-1">
              <a:latin typeface="Arial"/>
            </a:endParaRPr>
          </a:p>
          <a:p>
            <a:pPr>
              <a:lnSpc>
                <a:spcPct val="100000"/>
              </a:lnSpc>
            </a:pPr>
            <a:r>
              <a:rPr lang="pl-PL" sz="1800" b="0" strike="noStrike" spc="-1">
                <a:latin typeface="Arial"/>
              </a:rPr>
              <a:t>- PN-EN 60204</a:t>
            </a:r>
          </a:p>
          <a:p>
            <a:pPr>
              <a:lnSpc>
                <a:spcPct val="100000"/>
              </a:lnSpc>
            </a:pPr>
            <a:endParaRPr lang="pl-PL" sz="1800" b="0" strike="noStrike" spc="-1">
              <a:latin typeface="Arial"/>
            </a:endParaRPr>
          </a:p>
          <a:p>
            <a:pPr>
              <a:lnSpc>
                <a:spcPct val="100000"/>
              </a:lnSpc>
            </a:pPr>
            <a:r>
              <a:rPr lang="pl-PL" sz="1800" b="0" strike="noStrike" spc="-1">
                <a:latin typeface="Arial"/>
              </a:rPr>
              <a:t>- PN-EN 61869</a:t>
            </a:r>
          </a:p>
        </p:txBody>
      </p:sp>
      <p:sp>
        <p:nvSpPr>
          <p:cNvPr id="1334" name="Symbol zastępczy zawartości 2_232"/>
          <p:cNvSpPr/>
          <p:nvPr/>
        </p:nvSpPr>
        <p:spPr>
          <a:xfrm>
            <a:off x="83844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335" name="Tytuł 1_295"/>
          <p:cNvSpPr/>
          <p:nvPr/>
        </p:nvSpPr>
        <p:spPr>
          <a:xfrm>
            <a:off x="838440" y="70416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336" name="Symbol zastępczy zawartości 2_233"/>
          <p:cNvSpPr/>
          <p:nvPr/>
        </p:nvSpPr>
        <p:spPr>
          <a:xfrm>
            <a:off x="83844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337" name="Prostokąt 1336"/>
          <p:cNvSpPr/>
          <p:nvPr/>
        </p:nvSpPr>
        <p:spPr>
          <a:xfrm>
            <a:off x="0" y="6480000"/>
            <a:ext cx="815976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a:t>
            </a:r>
            <a:r>
              <a:rPr lang="pl-PL" sz="1800" b="0" u="sng" strike="noStrike" spc="-1">
                <a:solidFill>
                  <a:srgbClr val="467886"/>
                </a:solidFill>
                <a:uFillTx/>
                <a:latin typeface="Arial"/>
                <a:ea typeface="DejaVu Sans"/>
                <a:hlinkClick r:id="rId2"/>
              </a:rPr>
              <a:t>https://www.apator.com</a:t>
            </a:r>
            <a:r>
              <a:rPr lang="pl-PL" sz="1800" b="0" strike="noStrike" spc="-1">
                <a:solidFill>
                  <a:srgbClr val="000000"/>
                </a:solidFill>
                <a:latin typeface="Arial"/>
                <a:ea typeface="DejaVu Sans"/>
              </a:rPr>
              <a:t> </a:t>
            </a:r>
            <a:endParaRPr lang="pl-PL" sz="1800" b="0" strike="noStrike" spc="-1">
              <a:latin typeface="Arial"/>
            </a:endParaRPr>
          </a:p>
        </p:txBody>
      </p:sp>
      <p:pic>
        <p:nvPicPr>
          <p:cNvPr id="1338" name="Obraz 1337"/>
          <p:cNvPicPr/>
          <p:nvPr/>
        </p:nvPicPr>
        <p:blipFill>
          <a:blip r:embed="rId3"/>
          <a:stretch/>
        </p:blipFill>
        <p:spPr>
          <a:xfrm>
            <a:off x="5654160" y="2164680"/>
            <a:ext cx="5695560" cy="3190680"/>
          </a:xfrm>
          <a:prstGeom prst="rect">
            <a:avLst/>
          </a:prstGeom>
          <a:ln w="0">
            <a:noFill/>
          </a:ln>
        </p:spPr>
      </p:pic>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9" name="Prostokąt 1338"/>
          <p:cNvSpPr/>
          <p:nvPr/>
        </p:nvSpPr>
        <p:spPr>
          <a:xfrm>
            <a:off x="720000" y="849240"/>
            <a:ext cx="10308960" cy="5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Przepisy dotyczące eksploatacji obwodów wtórnych</a:t>
            </a:r>
            <a:endParaRPr lang="pl-PL" sz="2800" b="0" strike="noStrike" spc="-1">
              <a:latin typeface="Arial"/>
            </a:endParaRPr>
          </a:p>
        </p:txBody>
      </p:sp>
      <p:sp>
        <p:nvSpPr>
          <p:cNvPr id="1340" name="Prostokąt 1339"/>
          <p:cNvSpPr/>
          <p:nvPr/>
        </p:nvSpPr>
        <p:spPr>
          <a:xfrm>
            <a:off x="540000" y="2105640"/>
            <a:ext cx="3779640" cy="2905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latin typeface="Arial"/>
              </a:rPr>
              <a:t>Instrukcje eksploatacyjne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latin typeface="Arial"/>
              </a:rPr>
              <a:t>- IE (Instrukcja Eksploatacji)</a:t>
            </a:r>
          </a:p>
          <a:p>
            <a:pPr>
              <a:lnSpc>
                <a:spcPct val="100000"/>
              </a:lnSpc>
            </a:pPr>
            <a:endParaRPr lang="pl-PL" sz="1800" b="0" strike="noStrike" spc="-1">
              <a:latin typeface="Arial"/>
            </a:endParaRPr>
          </a:p>
          <a:p>
            <a:pPr>
              <a:lnSpc>
                <a:spcPct val="100000"/>
              </a:lnSpc>
            </a:pPr>
            <a:r>
              <a:rPr lang="pl-PL" sz="1800" b="0" strike="noStrike" spc="-1">
                <a:latin typeface="Arial"/>
              </a:rPr>
              <a:t>- IRiESD</a:t>
            </a:r>
          </a:p>
          <a:p>
            <a:pPr>
              <a:lnSpc>
                <a:spcPct val="100000"/>
              </a:lnSpc>
            </a:pPr>
            <a:endParaRPr lang="pl-PL" sz="1800" b="0" strike="noStrike" spc="-1">
              <a:latin typeface="Arial"/>
            </a:endParaRPr>
          </a:p>
          <a:p>
            <a:pPr>
              <a:lnSpc>
                <a:spcPct val="100000"/>
              </a:lnSpc>
            </a:pPr>
            <a:r>
              <a:rPr lang="pl-PL" sz="1800" b="0" strike="noStrike" spc="-1">
                <a:latin typeface="Arial"/>
              </a:rPr>
              <a:t>- Procedury ruchowe</a:t>
            </a:r>
          </a:p>
          <a:p>
            <a:pPr>
              <a:lnSpc>
                <a:spcPct val="100000"/>
              </a:lnSpc>
            </a:pPr>
            <a:endParaRPr lang="pl-PL" sz="1800" b="0" strike="noStrike" spc="-1">
              <a:latin typeface="Arial"/>
            </a:endParaRPr>
          </a:p>
          <a:p>
            <a:pPr>
              <a:lnSpc>
                <a:spcPct val="100000"/>
              </a:lnSpc>
            </a:pPr>
            <a:r>
              <a:rPr lang="pl-PL" sz="1800" b="0" strike="noStrike" spc="-1">
                <a:latin typeface="Arial"/>
              </a:rPr>
              <a:t>- Zakładowe instrukcje BHP</a:t>
            </a:r>
          </a:p>
        </p:txBody>
      </p:sp>
      <p:sp>
        <p:nvSpPr>
          <p:cNvPr id="1341" name="Symbol zastępczy zawartości 2_234"/>
          <p:cNvSpPr/>
          <p:nvPr/>
        </p:nvSpPr>
        <p:spPr>
          <a:xfrm>
            <a:off x="83844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342" name="Tytuł 1_297"/>
          <p:cNvSpPr/>
          <p:nvPr/>
        </p:nvSpPr>
        <p:spPr>
          <a:xfrm>
            <a:off x="838440" y="70416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343" name="Symbol zastępczy zawartości 2_235"/>
          <p:cNvSpPr/>
          <p:nvPr/>
        </p:nvSpPr>
        <p:spPr>
          <a:xfrm>
            <a:off x="83844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344" name="Prostokąt 1343"/>
          <p:cNvSpPr/>
          <p:nvPr/>
        </p:nvSpPr>
        <p:spPr>
          <a:xfrm>
            <a:off x="0" y="6480000"/>
            <a:ext cx="815976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a:t>
            </a:r>
            <a:r>
              <a:rPr lang="pl-PL" sz="1800" b="0" u="sng" strike="noStrike" spc="-1">
                <a:solidFill>
                  <a:srgbClr val="467886"/>
                </a:solidFill>
                <a:uFillTx/>
                <a:latin typeface="Arial"/>
                <a:ea typeface="DejaVu Sans"/>
                <a:hlinkClick r:id="rId2"/>
              </a:rPr>
              <a:t>https://www.apator.com</a:t>
            </a:r>
            <a:r>
              <a:rPr lang="pl-PL" sz="1800" b="0" strike="noStrike" spc="-1">
                <a:solidFill>
                  <a:srgbClr val="000000"/>
                </a:solidFill>
                <a:latin typeface="Arial"/>
                <a:ea typeface="DejaVu Sans"/>
              </a:rPr>
              <a:t> </a:t>
            </a:r>
            <a:endParaRPr lang="pl-PL" sz="1800" b="0" strike="noStrike" spc="-1">
              <a:latin typeface="Arial"/>
            </a:endParaRPr>
          </a:p>
        </p:txBody>
      </p:sp>
      <p:pic>
        <p:nvPicPr>
          <p:cNvPr id="1345" name="Obraz 1344"/>
          <p:cNvPicPr/>
          <p:nvPr/>
        </p:nvPicPr>
        <p:blipFill>
          <a:blip r:embed="rId3"/>
          <a:stretch/>
        </p:blipFill>
        <p:spPr>
          <a:xfrm>
            <a:off x="6195960" y="2164680"/>
            <a:ext cx="5324040" cy="3295440"/>
          </a:xfrm>
          <a:prstGeom prst="rect">
            <a:avLst/>
          </a:prstGeom>
          <a:ln w="0">
            <a:noFill/>
          </a:ln>
        </p:spPr>
      </p:pic>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6" name="Prostokąt 1345"/>
          <p:cNvSpPr/>
          <p:nvPr/>
        </p:nvSpPr>
        <p:spPr>
          <a:xfrm>
            <a:off x="720000" y="849240"/>
            <a:ext cx="10308960" cy="5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Przepisy dotyczące eksploatacji obwodów wtórnych</a:t>
            </a:r>
            <a:endParaRPr lang="pl-PL" sz="2800" b="0" strike="noStrike" spc="-1">
              <a:latin typeface="Arial"/>
            </a:endParaRPr>
          </a:p>
        </p:txBody>
      </p:sp>
      <p:sp>
        <p:nvSpPr>
          <p:cNvPr id="1347" name="Prostokąt 1346"/>
          <p:cNvSpPr/>
          <p:nvPr/>
        </p:nvSpPr>
        <p:spPr>
          <a:xfrm>
            <a:off x="540000" y="2105640"/>
            <a:ext cx="3779640" cy="2905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latin typeface="Arial"/>
              </a:rPr>
              <a:t>Hierarchia dokumentów</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latin typeface="Arial"/>
              </a:rPr>
              <a:t>1. Ustawa</a:t>
            </a:r>
          </a:p>
          <a:p>
            <a:pPr>
              <a:lnSpc>
                <a:spcPct val="100000"/>
              </a:lnSpc>
            </a:pPr>
            <a:endParaRPr lang="pl-PL" sz="1800" b="0" strike="noStrike" spc="-1">
              <a:latin typeface="Arial"/>
            </a:endParaRPr>
          </a:p>
          <a:p>
            <a:pPr>
              <a:lnSpc>
                <a:spcPct val="100000"/>
              </a:lnSpc>
            </a:pPr>
            <a:r>
              <a:rPr lang="pl-PL" sz="1800" b="0" strike="noStrike" spc="-1">
                <a:latin typeface="Arial"/>
              </a:rPr>
              <a:t>2. Rozporządzenia</a:t>
            </a:r>
          </a:p>
          <a:p>
            <a:pPr>
              <a:lnSpc>
                <a:spcPct val="100000"/>
              </a:lnSpc>
            </a:pPr>
            <a:endParaRPr lang="pl-PL" sz="1800" b="0" strike="noStrike" spc="-1">
              <a:latin typeface="Arial"/>
            </a:endParaRPr>
          </a:p>
          <a:p>
            <a:pPr>
              <a:lnSpc>
                <a:spcPct val="100000"/>
              </a:lnSpc>
            </a:pPr>
            <a:r>
              <a:rPr lang="pl-PL" sz="1800" b="0" strike="noStrike" spc="-1">
                <a:latin typeface="Arial"/>
              </a:rPr>
              <a:t>3. Normy</a:t>
            </a:r>
          </a:p>
          <a:p>
            <a:pPr>
              <a:lnSpc>
                <a:spcPct val="100000"/>
              </a:lnSpc>
            </a:pPr>
            <a:endParaRPr lang="pl-PL" sz="1800" b="0" strike="noStrike" spc="-1">
              <a:latin typeface="Arial"/>
            </a:endParaRPr>
          </a:p>
          <a:p>
            <a:pPr>
              <a:lnSpc>
                <a:spcPct val="100000"/>
              </a:lnSpc>
            </a:pPr>
            <a:r>
              <a:rPr lang="pl-PL" sz="1800" b="0" strike="noStrike" spc="-1">
                <a:latin typeface="Arial"/>
              </a:rPr>
              <a:t>4. Instrukcje</a:t>
            </a:r>
          </a:p>
          <a:p>
            <a:pPr>
              <a:lnSpc>
                <a:spcPct val="100000"/>
              </a:lnSpc>
            </a:pPr>
            <a:endParaRPr lang="pl-PL" sz="1800" b="0" strike="noStrike" spc="-1">
              <a:latin typeface="Arial"/>
            </a:endParaRPr>
          </a:p>
          <a:p>
            <a:pPr>
              <a:lnSpc>
                <a:spcPct val="100000"/>
              </a:lnSpc>
            </a:pPr>
            <a:r>
              <a:rPr lang="pl-PL" sz="1800" b="0" strike="noStrike" spc="-1">
                <a:latin typeface="Arial"/>
              </a:rPr>
              <a:t>5. Procedury wewnętrzne</a:t>
            </a:r>
          </a:p>
        </p:txBody>
      </p:sp>
      <p:sp>
        <p:nvSpPr>
          <p:cNvPr id="1348" name="Symbol zastępczy zawartości 2_236"/>
          <p:cNvSpPr/>
          <p:nvPr/>
        </p:nvSpPr>
        <p:spPr>
          <a:xfrm>
            <a:off x="83844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349" name="Tytuł 1_302"/>
          <p:cNvSpPr/>
          <p:nvPr/>
        </p:nvSpPr>
        <p:spPr>
          <a:xfrm>
            <a:off x="838440" y="70416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350" name="Symbol zastępczy zawartości 2_237"/>
          <p:cNvSpPr/>
          <p:nvPr/>
        </p:nvSpPr>
        <p:spPr>
          <a:xfrm>
            <a:off x="83844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351" name="Prostokąt 1350"/>
          <p:cNvSpPr/>
          <p:nvPr/>
        </p:nvSpPr>
        <p:spPr>
          <a:xfrm>
            <a:off x="0" y="6480000"/>
            <a:ext cx="815976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https://pl.freepik.com/zdjecia/stos-dokumentow</a:t>
            </a:r>
            <a:endParaRPr lang="pl-PL" sz="1800" b="0" strike="noStrike" spc="-1">
              <a:latin typeface="Arial"/>
            </a:endParaRPr>
          </a:p>
        </p:txBody>
      </p:sp>
      <p:pic>
        <p:nvPicPr>
          <p:cNvPr id="1352" name="Obraz 1351"/>
          <p:cNvPicPr/>
          <p:nvPr/>
        </p:nvPicPr>
        <p:blipFill>
          <a:blip r:embed="rId2"/>
          <a:stretch/>
        </p:blipFill>
        <p:spPr>
          <a:xfrm>
            <a:off x="5580000" y="1800000"/>
            <a:ext cx="5914800" cy="4257360"/>
          </a:xfrm>
          <a:prstGeom prst="rect">
            <a:avLst/>
          </a:prstGeom>
          <a:ln w="0">
            <a:noFill/>
          </a:ln>
        </p:spPr>
      </p:pic>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3" name="Prostokąt 1352"/>
          <p:cNvSpPr/>
          <p:nvPr/>
        </p:nvSpPr>
        <p:spPr>
          <a:xfrm>
            <a:off x="720000" y="849240"/>
            <a:ext cx="10308960" cy="5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Przepisy dotyczące eksploatacji obwodów wtórnych</a:t>
            </a:r>
            <a:endParaRPr lang="pl-PL" sz="2800" b="0" strike="noStrike" spc="-1">
              <a:latin typeface="Arial"/>
            </a:endParaRPr>
          </a:p>
        </p:txBody>
      </p:sp>
      <p:sp>
        <p:nvSpPr>
          <p:cNvPr id="1354" name="Prostokąt 1353"/>
          <p:cNvSpPr/>
          <p:nvPr/>
        </p:nvSpPr>
        <p:spPr>
          <a:xfrm>
            <a:off x="540000" y="2105640"/>
            <a:ext cx="3779640" cy="2905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latin typeface="Arial"/>
              </a:rPr>
              <a:t>Uprawnienia SEP</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latin typeface="Arial"/>
              </a:rPr>
              <a:t>Grupa 1 – urządzenia elektryczne</a:t>
            </a:r>
          </a:p>
          <a:p>
            <a:pPr>
              <a:lnSpc>
                <a:spcPct val="100000"/>
              </a:lnSpc>
            </a:pPr>
            <a:endParaRPr lang="pl-PL" sz="1800" b="0" strike="noStrike" spc="-1">
              <a:latin typeface="Arial"/>
            </a:endParaRPr>
          </a:p>
          <a:p>
            <a:pPr>
              <a:lnSpc>
                <a:spcPct val="100000"/>
              </a:lnSpc>
            </a:pPr>
            <a:r>
              <a:rPr lang="pl-PL" sz="1800" b="0" strike="noStrike" spc="-1">
                <a:latin typeface="Arial"/>
              </a:rPr>
              <a:t>E – eksploatacja</a:t>
            </a:r>
          </a:p>
          <a:p>
            <a:pPr>
              <a:lnSpc>
                <a:spcPct val="100000"/>
              </a:lnSpc>
            </a:pPr>
            <a:endParaRPr lang="pl-PL" sz="1800" b="0" strike="noStrike" spc="-1">
              <a:latin typeface="Arial"/>
            </a:endParaRPr>
          </a:p>
          <a:p>
            <a:pPr>
              <a:lnSpc>
                <a:spcPct val="100000"/>
              </a:lnSpc>
            </a:pPr>
            <a:r>
              <a:rPr lang="pl-PL" sz="1800" b="0" strike="noStrike" spc="-1">
                <a:latin typeface="Arial"/>
              </a:rPr>
              <a:t>D – dozór</a:t>
            </a: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1355" name="Symbol zastępczy zawartości 2_238"/>
          <p:cNvSpPr/>
          <p:nvPr/>
        </p:nvSpPr>
        <p:spPr>
          <a:xfrm>
            <a:off x="83844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356" name="Tytuł 1_303"/>
          <p:cNvSpPr/>
          <p:nvPr/>
        </p:nvSpPr>
        <p:spPr>
          <a:xfrm>
            <a:off x="838440" y="70416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357" name="Symbol zastępczy zawartości 2_239"/>
          <p:cNvSpPr/>
          <p:nvPr/>
        </p:nvSpPr>
        <p:spPr>
          <a:xfrm>
            <a:off x="83844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358" name="Prostokąt 1357"/>
          <p:cNvSpPr/>
          <p:nvPr/>
        </p:nvSpPr>
        <p:spPr>
          <a:xfrm>
            <a:off x="0" y="6480000"/>
            <a:ext cx="815976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https://certo.pl/</a:t>
            </a:r>
            <a:endParaRPr lang="pl-PL" sz="1800" b="0" strike="noStrike" spc="-1">
              <a:latin typeface="Arial"/>
            </a:endParaRPr>
          </a:p>
        </p:txBody>
      </p:sp>
      <p:pic>
        <p:nvPicPr>
          <p:cNvPr id="1359" name="Obraz 1358"/>
          <p:cNvPicPr/>
          <p:nvPr/>
        </p:nvPicPr>
        <p:blipFill>
          <a:blip r:embed="rId2"/>
          <a:stretch/>
        </p:blipFill>
        <p:spPr>
          <a:xfrm>
            <a:off x="5470200" y="2179080"/>
            <a:ext cx="6409800" cy="3580920"/>
          </a:xfrm>
          <a:prstGeom prst="rect">
            <a:avLst/>
          </a:prstGeom>
          <a:ln w="0">
            <a:noFill/>
          </a:ln>
        </p:spPr>
      </p:pic>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0" name="Prostokąt 1359"/>
          <p:cNvSpPr/>
          <p:nvPr/>
        </p:nvSpPr>
        <p:spPr>
          <a:xfrm>
            <a:off x="720000" y="849240"/>
            <a:ext cx="10308960" cy="5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Przepisy dotyczące eksploatacji obwodów wtórnych</a:t>
            </a:r>
            <a:endParaRPr lang="pl-PL" sz="2800" b="0" strike="noStrike" spc="-1">
              <a:latin typeface="Arial"/>
            </a:endParaRPr>
          </a:p>
        </p:txBody>
      </p:sp>
      <p:sp>
        <p:nvSpPr>
          <p:cNvPr id="1361" name="Prostokąt 1360"/>
          <p:cNvSpPr/>
          <p:nvPr/>
        </p:nvSpPr>
        <p:spPr>
          <a:xfrm>
            <a:off x="540000" y="2105640"/>
            <a:ext cx="3779640" cy="2905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latin typeface="Arial"/>
              </a:rPr>
              <a:t>Obowiązki pracownika</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latin typeface="Arial"/>
              </a:rPr>
              <a:t>- Znajomość dokumentacji</a:t>
            </a:r>
          </a:p>
          <a:p>
            <a:pPr>
              <a:lnSpc>
                <a:spcPct val="100000"/>
              </a:lnSpc>
            </a:pPr>
            <a:endParaRPr lang="pl-PL" sz="1800" b="0" strike="noStrike" spc="-1">
              <a:latin typeface="Arial"/>
            </a:endParaRPr>
          </a:p>
          <a:p>
            <a:pPr>
              <a:lnSpc>
                <a:spcPct val="100000"/>
              </a:lnSpc>
            </a:pPr>
            <a:r>
              <a:rPr lang="pl-PL" sz="1800" b="0" strike="noStrike" spc="-1">
                <a:latin typeface="Arial"/>
              </a:rPr>
              <a:t>- Przestrzeganie instrukcji</a:t>
            </a:r>
          </a:p>
          <a:p>
            <a:pPr>
              <a:lnSpc>
                <a:spcPct val="100000"/>
              </a:lnSpc>
            </a:pPr>
            <a:endParaRPr lang="pl-PL" sz="1800" b="0" strike="noStrike" spc="-1">
              <a:latin typeface="Arial"/>
            </a:endParaRPr>
          </a:p>
          <a:p>
            <a:pPr>
              <a:lnSpc>
                <a:spcPct val="100000"/>
              </a:lnSpc>
            </a:pPr>
            <a:r>
              <a:rPr lang="pl-PL" sz="1800" b="0" strike="noStrike" spc="-1">
                <a:latin typeface="Arial"/>
              </a:rPr>
              <a:t>- Zgłaszanie zagrożeń</a:t>
            </a:r>
          </a:p>
          <a:p>
            <a:pPr>
              <a:lnSpc>
                <a:spcPct val="100000"/>
              </a:lnSpc>
            </a:pPr>
            <a:endParaRPr lang="pl-PL" sz="1800" b="0" strike="noStrike" spc="-1">
              <a:latin typeface="Arial"/>
            </a:endParaRPr>
          </a:p>
          <a:p>
            <a:pPr>
              <a:lnSpc>
                <a:spcPct val="100000"/>
              </a:lnSpc>
            </a:pPr>
            <a:r>
              <a:rPr lang="pl-PL" sz="1800" b="0" strike="noStrike" spc="-1">
                <a:latin typeface="Arial"/>
              </a:rPr>
              <a:t>- Używanie środków ochrony</a:t>
            </a: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1362" name="Symbol zastępczy zawartości 2_240"/>
          <p:cNvSpPr/>
          <p:nvPr/>
        </p:nvSpPr>
        <p:spPr>
          <a:xfrm>
            <a:off x="83844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363" name="Tytuł 1_304"/>
          <p:cNvSpPr/>
          <p:nvPr/>
        </p:nvSpPr>
        <p:spPr>
          <a:xfrm>
            <a:off x="838440" y="70416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364" name="Symbol zastępczy zawartości 2_241"/>
          <p:cNvSpPr/>
          <p:nvPr/>
        </p:nvSpPr>
        <p:spPr>
          <a:xfrm>
            <a:off x="83844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365" name="Prostokąt 1364"/>
          <p:cNvSpPr/>
          <p:nvPr/>
        </p:nvSpPr>
        <p:spPr>
          <a:xfrm>
            <a:off x="0" y="6480000"/>
            <a:ext cx="815976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www.zamel.com </a:t>
            </a:r>
            <a:endParaRPr lang="pl-PL" sz="1800" b="0" strike="noStrike" spc="-1">
              <a:latin typeface="Arial"/>
            </a:endParaRPr>
          </a:p>
        </p:txBody>
      </p:sp>
      <p:pic>
        <p:nvPicPr>
          <p:cNvPr id="1366" name="Obraz 1365"/>
          <p:cNvPicPr/>
          <p:nvPr/>
        </p:nvPicPr>
        <p:blipFill>
          <a:blip r:embed="rId2"/>
          <a:stretch/>
        </p:blipFill>
        <p:spPr>
          <a:xfrm>
            <a:off x="6006600" y="2025360"/>
            <a:ext cx="5343120" cy="3695400"/>
          </a:xfrm>
          <a:prstGeom prst="rect">
            <a:avLst/>
          </a:prstGeom>
          <a:ln w="0">
            <a:noFill/>
          </a:ln>
        </p:spPr>
      </p:pic>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7" name="Prostokąt 1366"/>
          <p:cNvSpPr/>
          <p:nvPr/>
        </p:nvSpPr>
        <p:spPr>
          <a:xfrm>
            <a:off x="720000" y="849240"/>
            <a:ext cx="10308960" cy="5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Przepisy dotyczące eksploatacji obwodów wtórnych</a:t>
            </a:r>
            <a:endParaRPr lang="pl-PL" sz="2800" b="0" strike="noStrike" spc="-1">
              <a:latin typeface="Arial"/>
            </a:endParaRPr>
          </a:p>
        </p:txBody>
      </p:sp>
      <p:sp>
        <p:nvSpPr>
          <p:cNvPr id="1368" name="Prostokąt 1367"/>
          <p:cNvSpPr/>
          <p:nvPr/>
        </p:nvSpPr>
        <p:spPr>
          <a:xfrm>
            <a:off x="540000" y="2105640"/>
            <a:ext cx="3779640" cy="2905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latin typeface="Arial"/>
              </a:rPr>
              <a:t>Organizacja pracy</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latin typeface="Arial"/>
              </a:rPr>
              <a:t>-Praca jednoosobowa / zespołowa</a:t>
            </a:r>
          </a:p>
          <a:p>
            <a:pPr>
              <a:lnSpc>
                <a:spcPct val="100000"/>
              </a:lnSpc>
            </a:pPr>
            <a:endParaRPr lang="pl-PL" sz="1800" b="0" strike="noStrike" spc="-1">
              <a:latin typeface="Arial"/>
            </a:endParaRPr>
          </a:p>
          <a:p>
            <a:pPr>
              <a:lnSpc>
                <a:spcPct val="100000"/>
              </a:lnSpc>
            </a:pPr>
            <a:r>
              <a:rPr lang="pl-PL" sz="1800" b="0" strike="noStrike" spc="-1">
                <a:latin typeface="Arial"/>
              </a:rPr>
              <a:t>- Strefy pracy</a:t>
            </a:r>
          </a:p>
          <a:p>
            <a:pPr>
              <a:lnSpc>
                <a:spcPct val="100000"/>
              </a:lnSpc>
            </a:pPr>
            <a:endParaRPr lang="pl-PL" sz="1800" b="0" strike="noStrike" spc="-1">
              <a:latin typeface="Arial"/>
            </a:endParaRPr>
          </a:p>
          <a:p>
            <a:pPr>
              <a:lnSpc>
                <a:spcPct val="100000"/>
              </a:lnSpc>
            </a:pPr>
            <a:r>
              <a:rPr lang="pl-PL" sz="1800" b="0" strike="noStrike" spc="-1">
                <a:latin typeface="Arial"/>
              </a:rPr>
              <a:t>- Oznakowanie</a:t>
            </a:r>
          </a:p>
          <a:p>
            <a:pPr>
              <a:lnSpc>
                <a:spcPct val="100000"/>
              </a:lnSpc>
            </a:pPr>
            <a:endParaRPr lang="pl-PL" sz="1800" b="0" strike="noStrike" spc="-1">
              <a:latin typeface="Arial"/>
            </a:endParaRPr>
          </a:p>
          <a:p>
            <a:pPr>
              <a:lnSpc>
                <a:spcPct val="100000"/>
              </a:lnSpc>
            </a:pPr>
            <a:r>
              <a:rPr lang="pl-PL" sz="1800" b="0" strike="noStrike" spc="-1">
                <a:latin typeface="Arial"/>
              </a:rPr>
              <a:t>- Komunikacja między służbami</a:t>
            </a:r>
          </a:p>
          <a:p>
            <a:pPr>
              <a:lnSpc>
                <a:spcPct val="100000"/>
              </a:lnSpc>
            </a:pPr>
            <a:endParaRPr lang="pl-PL" sz="1800" b="0" strike="noStrike" spc="-1">
              <a:latin typeface="Arial"/>
            </a:endParaRPr>
          </a:p>
        </p:txBody>
      </p:sp>
      <p:sp>
        <p:nvSpPr>
          <p:cNvPr id="1369" name="Symbol zastępczy zawartości 2_242"/>
          <p:cNvSpPr/>
          <p:nvPr/>
        </p:nvSpPr>
        <p:spPr>
          <a:xfrm>
            <a:off x="83844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370" name="Tytuł 1_305"/>
          <p:cNvSpPr/>
          <p:nvPr/>
        </p:nvSpPr>
        <p:spPr>
          <a:xfrm>
            <a:off x="838440" y="70416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371" name="Symbol zastępczy zawartości 2_243"/>
          <p:cNvSpPr/>
          <p:nvPr/>
        </p:nvSpPr>
        <p:spPr>
          <a:xfrm>
            <a:off x="83844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pic>
        <p:nvPicPr>
          <p:cNvPr id="1372" name="Obraz 1371"/>
          <p:cNvPicPr/>
          <p:nvPr/>
        </p:nvPicPr>
        <p:blipFill>
          <a:blip r:embed="rId2"/>
          <a:stretch/>
        </p:blipFill>
        <p:spPr>
          <a:xfrm>
            <a:off x="6840720" y="2295360"/>
            <a:ext cx="5217840" cy="3103200"/>
          </a:xfrm>
          <a:prstGeom prst="rect">
            <a:avLst/>
          </a:prstGeom>
          <a:ln w="0">
            <a:noFill/>
          </a:ln>
        </p:spPr>
      </p:pic>
      <p:sp>
        <p:nvSpPr>
          <p:cNvPr id="1373" name="Prostokąt 1372"/>
          <p:cNvSpPr/>
          <p:nvPr/>
        </p:nvSpPr>
        <p:spPr>
          <a:xfrm>
            <a:off x="0" y="6480000"/>
            <a:ext cx="815976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a:t>
            </a:r>
            <a:r>
              <a:rPr lang="pl-PL" sz="1800" b="0" u="sng" strike="noStrike" spc="-1">
                <a:solidFill>
                  <a:srgbClr val="467886"/>
                </a:solidFill>
                <a:uFillTx/>
                <a:latin typeface="Arial"/>
                <a:ea typeface="DejaVu Sans"/>
                <a:hlinkClick r:id="rId3"/>
              </a:rPr>
              <a:t>https://www.apator.com</a:t>
            </a:r>
            <a:r>
              <a:rPr lang="pl-PL" sz="1800" b="0" strike="noStrike" spc="-1">
                <a:solidFill>
                  <a:srgbClr val="000000"/>
                </a:solidFill>
                <a:latin typeface="Arial"/>
                <a:ea typeface="DejaVu Sans"/>
              </a:rPr>
              <a:t> </a:t>
            </a:r>
            <a:endParaRPr lang="pl-PL" sz="1800" b="0" strike="noStrike" spc="-1">
              <a:latin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 name="Tytuł 1_105"/>
          <p:cNvSpPr/>
          <p:nvPr/>
        </p:nvSpPr>
        <p:spPr>
          <a:xfrm>
            <a:off x="83844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209" name="Symbol zastępczy zawartości 2_94"/>
          <p:cNvSpPr/>
          <p:nvPr/>
        </p:nvSpPr>
        <p:spPr>
          <a:xfrm>
            <a:off x="838440" y="227412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10" name="Tytuł 1_106"/>
          <p:cNvSpPr/>
          <p:nvPr/>
        </p:nvSpPr>
        <p:spPr>
          <a:xfrm>
            <a:off x="83844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11" name="Symbol zastępczy zawartości 2_95"/>
          <p:cNvSpPr/>
          <p:nvPr/>
        </p:nvSpPr>
        <p:spPr>
          <a:xfrm>
            <a:off x="838440" y="227412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12" name="Prostokąt 211"/>
          <p:cNvSpPr/>
          <p:nvPr/>
        </p:nvSpPr>
        <p:spPr>
          <a:xfrm>
            <a:off x="0" y="624528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a:t>
            </a:r>
            <a:r>
              <a:rPr lang="pl-PL" sz="1800" b="0" u="sng" strike="noStrike" spc="-1">
                <a:solidFill>
                  <a:srgbClr val="467886"/>
                </a:solidFill>
                <a:uFillTx/>
                <a:latin typeface="Arial"/>
                <a:ea typeface="DejaVu Sans"/>
                <a:hlinkClick r:id="rId2"/>
              </a:rPr>
              <a:t>https://astat.pl/akademia-astat/przekladnik-pradowy-co-to-jest-jak-dziala-jak-dobrac/</a:t>
            </a:r>
            <a:endParaRPr lang="pl-PL" sz="1800" b="0" strike="noStrike" spc="-1">
              <a:latin typeface="Arial"/>
            </a:endParaRPr>
          </a:p>
          <a:p>
            <a:pPr>
              <a:lnSpc>
                <a:spcPct val="100000"/>
              </a:lnSpc>
            </a:pPr>
            <a:r>
              <a:rPr lang="pl-PL" sz="1800" b="0" u="sng" strike="noStrike" spc="-1">
                <a:solidFill>
                  <a:srgbClr val="467886"/>
                </a:solidFill>
                <a:uFillTx/>
                <a:latin typeface="Arial"/>
                <a:ea typeface="DejaVu Sans"/>
              </a:rPr>
              <a:t>Źródło: https://gpelektron.pl/doradztwo-elektroenergetyczne/podstawowe-parametry-przekladnikow-pradowych/</a:t>
            </a:r>
            <a:r>
              <a:rPr lang="pl-PL" sz="1800" b="0" strike="noStrike" spc="-1">
                <a:solidFill>
                  <a:srgbClr val="000000"/>
                </a:solidFill>
                <a:latin typeface="Arial"/>
                <a:ea typeface="DejaVu Sans"/>
              </a:rPr>
              <a:t> </a:t>
            </a:r>
            <a:endParaRPr lang="pl-PL" sz="1800" b="0" strike="noStrike" spc="-1">
              <a:latin typeface="Arial"/>
            </a:endParaRPr>
          </a:p>
        </p:txBody>
      </p:sp>
      <p:sp>
        <p:nvSpPr>
          <p:cNvPr id="213" name="Prostokąt 212"/>
          <p:cNvSpPr/>
          <p:nvPr/>
        </p:nvSpPr>
        <p:spPr>
          <a:xfrm>
            <a:off x="360000" y="2449440"/>
            <a:ext cx="557856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Budowa przekładnika prądowego </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214" name="Obraz 213"/>
          <p:cNvPicPr/>
          <p:nvPr/>
        </p:nvPicPr>
        <p:blipFill>
          <a:blip r:embed="rId3"/>
          <a:stretch/>
        </p:blipFill>
        <p:spPr>
          <a:xfrm>
            <a:off x="6638760" y="1835640"/>
            <a:ext cx="4880160" cy="4032720"/>
          </a:xfrm>
          <a:prstGeom prst="rect">
            <a:avLst/>
          </a:prstGeom>
          <a:ln w="0">
            <a:noFill/>
          </a:ln>
        </p:spPr>
      </p:pic>
      <p:pic>
        <p:nvPicPr>
          <p:cNvPr id="215" name="Obraz 214"/>
          <p:cNvPicPr/>
          <p:nvPr/>
        </p:nvPicPr>
        <p:blipFill>
          <a:blip r:embed="rId4"/>
          <a:stretch/>
        </p:blipFill>
        <p:spPr>
          <a:xfrm>
            <a:off x="1080000" y="3060000"/>
            <a:ext cx="2989440" cy="2913120"/>
          </a:xfrm>
          <a:prstGeom prst="rect">
            <a:avLst/>
          </a:prstGeom>
          <a:ln w="0">
            <a:noFill/>
          </a:ln>
        </p:spPr>
      </p:pic>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4" name="Prostokąt 1373"/>
          <p:cNvSpPr/>
          <p:nvPr/>
        </p:nvSpPr>
        <p:spPr>
          <a:xfrm>
            <a:off x="720000" y="849240"/>
            <a:ext cx="10308960" cy="5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Przepisy dotyczące eksploatacji obwodów wtórnych</a:t>
            </a:r>
            <a:endParaRPr lang="pl-PL" sz="2800" b="0" strike="noStrike" spc="-1">
              <a:latin typeface="Arial"/>
            </a:endParaRPr>
          </a:p>
        </p:txBody>
      </p:sp>
      <p:sp>
        <p:nvSpPr>
          <p:cNvPr id="1375" name="Prostokąt 1374"/>
          <p:cNvSpPr/>
          <p:nvPr/>
        </p:nvSpPr>
        <p:spPr>
          <a:xfrm>
            <a:off x="540000" y="2105640"/>
            <a:ext cx="3779640" cy="2905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latin typeface="Arial"/>
              </a:rPr>
              <a:t>Rodzaje prac</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latin typeface="Arial"/>
              </a:rPr>
              <a:t>-Pod napięciem (PPN)</a:t>
            </a:r>
          </a:p>
          <a:p>
            <a:pPr>
              <a:lnSpc>
                <a:spcPct val="100000"/>
              </a:lnSpc>
            </a:pPr>
            <a:endParaRPr lang="pl-PL" sz="1800" b="0" strike="noStrike" spc="-1">
              <a:latin typeface="Arial"/>
            </a:endParaRPr>
          </a:p>
          <a:p>
            <a:pPr>
              <a:lnSpc>
                <a:spcPct val="100000"/>
              </a:lnSpc>
            </a:pPr>
            <a:r>
              <a:rPr lang="pl-PL" sz="1800" b="0" strike="noStrike" spc="-1">
                <a:latin typeface="Arial"/>
              </a:rPr>
              <a:t>- W pobliżu napięcia</a:t>
            </a:r>
          </a:p>
          <a:p>
            <a:pPr>
              <a:lnSpc>
                <a:spcPct val="100000"/>
              </a:lnSpc>
            </a:pPr>
            <a:endParaRPr lang="pl-PL" sz="1800" b="0" strike="noStrike" spc="-1">
              <a:latin typeface="Arial"/>
            </a:endParaRPr>
          </a:p>
          <a:p>
            <a:pPr>
              <a:lnSpc>
                <a:spcPct val="100000"/>
              </a:lnSpc>
            </a:pPr>
            <a:r>
              <a:rPr lang="pl-PL" sz="1800" b="0" strike="noStrike" spc="-1">
                <a:latin typeface="Arial"/>
              </a:rPr>
              <a:t>- Przy wyłączonym napięciu</a:t>
            </a:r>
          </a:p>
          <a:p>
            <a:pPr>
              <a:lnSpc>
                <a:spcPct val="100000"/>
              </a:lnSpc>
            </a:pPr>
            <a:endParaRPr lang="pl-PL" sz="1800" b="0" strike="noStrike" spc="-1">
              <a:latin typeface="Arial"/>
            </a:endParaRPr>
          </a:p>
          <a:p>
            <a:pPr>
              <a:lnSpc>
                <a:spcPct val="100000"/>
              </a:lnSpc>
            </a:pPr>
            <a:r>
              <a:rPr lang="pl-PL" sz="1800" b="0" strike="noStrike" spc="-1">
                <a:latin typeface="Arial"/>
              </a:rPr>
              <a:t>- Kontrolno-pomiarowe</a:t>
            </a:r>
          </a:p>
        </p:txBody>
      </p:sp>
      <p:sp>
        <p:nvSpPr>
          <p:cNvPr id="1376" name="Symbol zastępczy zawartości 2_244"/>
          <p:cNvSpPr/>
          <p:nvPr/>
        </p:nvSpPr>
        <p:spPr>
          <a:xfrm>
            <a:off x="83844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377" name="Tytuł 1_306"/>
          <p:cNvSpPr/>
          <p:nvPr/>
        </p:nvSpPr>
        <p:spPr>
          <a:xfrm>
            <a:off x="838440" y="70416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378" name="Symbol zastępczy zawartości 2_245"/>
          <p:cNvSpPr/>
          <p:nvPr/>
        </p:nvSpPr>
        <p:spPr>
          <a:xfrm>
            <a:off x="83844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379" name="Prostokąt 1378"/>
          <p:cNvSpPr/>
          <p:nvPr/>
        </p:nvSpPr>
        <p:spPr>
          <a:xfrm>
            <a:off x="0" y="6480000"/>
            <a:ext cx="815976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a:t>
            </a:r>
            <a:r>
              <a:rPr lang="pl-PL" sz="1800" b="0" u="sng" strike="noStrike" spc="-1">
                <a:solidFill>
                  <a:srgbClr val="467886"/>
                </a:solidFill>
                <a:uFillTx/>
                <a:latin typeface="Arial"/>
                <a:ea typeface="DejaVu Sans"/>
                <a:hlinkClick r:id="rId2"/>
              </a:rPr>
              <a:t>https://www.apator.com</a:t>
            </a:r>
            <a:r>
              <a:rPr lang="pl-PL" sz="1800" b="0" strike="noStrike" spc="-1">
                <a:solidFill>
                  <a:srgbClr val="000000"/>
                </a:solidFill>
                <a:latin typeface="Arial"/>
                <a:ea typeface="DejaVu Sans"/>
              </a:rPr>
              <a:t> </a:t>
            </a:r>
            <a:endParaRPr lang="pl-PL" sz="1800" b="0" strike="noStrike" spc="-1">
              <a:latin typeface="Arial"/>
            </a:endParaRPr>
          </a:p>
        </p:txBody>
      </p:sp>
      <p:pic>
        <p:nvPicPr>
          <p:cNvPr id="1380" name="Obraz 1379"/>
          <p:cNvPicPr/>
          <p:nvPr/>
        </p:nvPicPr>
        <p:blipFill>
          <a:blip r:embed="rId3"/>
          <a:stretch/>
        </p:blipFill>
        <p:spPr>
          <a:xfrm>
            <a:off x="7380000" y="2214000"/>
            <a:ext cx="3187080" cy="3006000"/>
          </a:xfrm>
          <a:prstGeom prst="rect">
            <a:avLst/>
          </a:prstGeom>
          <a:ln w="0">
            <a:noFill/>
          </a:ln>
        </p:spPr>
      </p:pic>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1" name="Prostokąt 1380"/>
          <p:cNvSpPr/>
          <p:nvPr/>
        </p:nvSpPr>
        <p:spPr>
          <a:xfrm>
            <a:off x="720000" y="849240"/>
            <a:ext cx="10308960" cy="5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Przepisy dotyczące eksploatacji obwodów wtórnych</a:t>
            </a:r>
            <a:endParaRPr lang="pl-PL" sz="2800" b="0" strike="noStrike" spc="-1">
              <a:latin typeface="Arial"/>
            </a:endParaRPr>
          </a:p>
        </p:txBody>
      </p:sp>
      <p:sp>
        <p:nvSpPr>
          <p:cNvPr id="1382" name="Prostokąt 1381"/>
          <p:cNvSpPr/>
          <p:nvPr/>
        </p:nvSpPr>
        <p:spPr>
          <a:xfrm>
            <a:off x="540000" y="2105640"/>
            <a:ext cx="3779640" cy="2905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latin typeface="Arial"/>
              </a:rPr>
              <a:t>Dokumentowanie prac</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latin typeface="Arial"/>
              </a:rPr>
              <a:t>- Protokół z pomiarów</a:t>
            </a:r>
          </a:p>
          <a:p>
            <a:pPr>
              <a:lnSpc>
                <a:spcPct val="100000"/>
              </a:lnSpc>
            </a:pPr>
            <a:endParaRPr lang="pl-PL" sz="1800" b="0" strike="noStrike" spc="-1">
              <a:latin typeface="Arial"/>
            </a:endParaRPr>
          </a:p>
          <a:p>
            <a:pPr>
              <a:lnSpc>
                <a:spcPct val="100000"/>
              </a:lnSpc>
            </a:pPr>
            <a:r>
              <a:rPr lang="pl-PL" sz="1800" b="0" strike="noStrike" spc="-1">
                <a:latin typeface="Arial"/>
              </a:rPr>
              <a:t>- Karty pracy</a:t>
            </a:r>
          </a:p>
          <a:p>
            <a:pPr>
              <a:lnSpc>
                <a:spcPct val="100000"/>
              </a:lnSpc>
            </a:pPr>
            <a:endParaRPr lang="pl-PL" sz="1800" b="0" strike="noStrike" spc="-1">
              <a:latin typeface="Arial"/>
            </a:endParaRPr>
          </a:p>
          <a:p>
            <a:pPr>
              <a:lnSpc>
                <a:spcPct val="100000"/>
              </a:lnSpc>
            </a:pPr>
            <a:r>
              <a:rPr lang="pl-PL" sz="1800" b="0" strike="noStrike" spc="-1">
                <a:latin typeface="Arial"/>
              </a:rPr>
              <a:t>- Aktualizacja schematów</a:t>
            </a:r>
          </a:p>
          <a:p>
            <a:pPr>
              <a:lnSpc>
                <a:spcPct val="100000"/>
              </a:lnSpc>
            </a:pPr>
            <a:endParaRPr lang="pl-PL" sz="1800" b="0" strike="noStrike" spc="-1">
              <a:latin typeface="Arial"/>
            </a:endParaRPr>
          </a:p>
          <a:p>
            <a:pPr>
              <a:lnSpc>
                <a:spcPct val="100000"/>
              </a:lnSpc>
            </a:pPr>
            <a:r>
              <a:rPr lang="pl-PL" sz="1800" b="0" strike="noStrike" spc="-1">
                <a:latin typeface="Arial"/>
              </a:rPr>
              <a:t>- Archiwizacja danych</a:t>
            </a:r>
          </a:p>
        </p:txBody>
      </p:sp>
      <p:sp>
        <p:nvSpPr>
          <p:cNvPr id="1383" name="Symbol zastępczy zawartości 2_246"/>
          <p:cNvSpPr/>
          <p:nvPr/>
        </p:nvSpPr>
        <p:spPr>
          <a:xfrm>
            <a:off x="83844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384" name="Tytuł 1_307"/>
          <p:cNvSpPr/>
          <p:nvPr/>
        </p:nvSpPr>
        <p:spPr>
          <a:xfrm>
            <a:off x="838440" y="70416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385" name="Symbol zastępczy zawartości 2_247"/>
          <p:cNvSpPr/>
          <p:nvPr/>
        </p:nvSpPr>
        <p:spPr>
          <a:xfrm>
            <a:off x="83844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386" name="Prostokąt 1385"/>
          <p:cNvSpPr/>
          <p:nvPr/>
        </p:nvSpPr>
        <p:spPr>
          <a:xfrm>
            <a:off x="0" y="6480000"/>
            <a:ext cx="815976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a:t>
            </a:r>
            <a:r>
              <a:rPr lang="pl-PL" sz="1800" b="0" u="sng" strike="noStrike" spc="-1">
                <a:solidFill>
                  <a:srgbClr val="467886"/>
                </a:solidFill>
                <a:uFillTx/>
                <a:latin typeface="Arial"/>
                <a:ea typeface="DejaVu Sans"/>
                <a:hlinkClick r:id="rId2"/>
              </a:rPr>
              <a:t>https://www.apator.com</a:t>
            </a:r>
            <a:r>
              <a:rPr lang="pl-PL" sz="1800" b="0" strike="noStrike" spc="-1">
                <a:solidFill>
                  <a:srgbClr val="000000"/>
                </a:solidFill>
                <a:latin typeface="Arial"/>
                <a:ea typeface="DejaVu Sans"/>
              </a:rPr>
              <a:t> </a:t>
            </a:r>
            <a:endParaRPr lang="pl-PL" sz="1800" b="0" strike="noStrike" spc="-1">
              <a:latin typeface="Arial"/>
            </a:endParaRPr>
          </a:p>
        </p:txBody>
      </p:sp>
      <p:pic>
        <p:nvPicPr>
          <p:cNvPr id="1387" name="Obraz 1386"/>
          <p:cNvPicPr/>
          <p:nvPr/>
        </p:nvPicPr>
        <p:blipFill>
          <a:blip r:embed="rId3"/>
          <a:stretch/>
        </p:blipFill>
        <p:spPr>
          <a:xfrm>
            <a:off x="5580000" y="2520000"/>
            <a:ext cx="5419440" cy="2742840"/>
          </a:xfrm>
          <a:prstGeom prst="rect">
            <a:avLst/>
          </a:prstGeom>
          <a:ln w="0">
            <a:noFill/>
          </a:ln>
        </p:spPr>
      </p:pic>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8" name="Prostokąt 1387"/>
          <p:cNvSpPr/>
          <p:nvPr/>
        </p:nvSpPr>
        <p:spPr>
          <a:xfrm>
            <a:off x="720000" y="849240"/>
            <a:ext cx="10308960" cy="5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Przepisy dotyczące eksploatacji obwodów wtórnych</a:t>
            </a:r>
            <a:endParaRPr lang="pl-PL" sz="2800" b="0" strike="noStrike" spc="-1">
              <a:latin typeface="Arial"/>
            </a:endParaRPr>
          </a:p>
        </p:txBody>
      </p:sp>
      <p:sp>
        <p:nvSpPr>
          <p:cNvPr id="1389" name="Prostokąt 1388"/>
          <p:cNvSpPr/>
          <p:nvPr/>
        </p:nvSpPr>
        <p:spPr>
          <a:xfrm>
            <a:off x="540000" y="2105640"/>
            <a:ext cx="4499640" cy="2905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latin typeface="Arial"/>
              </a:rPr>
              <a:t>Obwody przekładników prądowych</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latin typeface="Arial"/>
              </a:rPr>
              <a:t>- Zakaz rozłączania wtórnego obwodu</a:t>
            </a:r>
          </a:p>
          <a:p>
            <a:pPr>
              <a:lnSpc>
                <a:spcPct val="100000"/>
              </a:lnSpc>
            </a:pPr>
            <a:endParaRPr lang="pl-PL" sz="1800" b="0" strike="noStrike" spc="-1">
              <a:latin typeface="Arial"/>
            </a:endParaRPr>
          </a:p>
          <a:p>
            <a:pPr>
              <a:lnSpc>
                <a:spcPct val="100000"/>
              </a:lnSpc>
            </a:pPr>
            <a:r>
              <a:rPr lang="pl-PL" sz="1800" b="0" strike="noStrike" spc="-1">
                <a:latin typeface="Arial"/>
              </a:rPr>
              <a:t>- Konieczność zwarcia</a:t>
            </a:r>
          </a:p>
          <a:p>
            <a:pPr>
              <a:lnSpc>
                <a:spcPct val="100000"/>
              </a:lnSpc>
            </a:pPr>
            <a:endParaRPr lang="pl-PL" sz="1800" b="0" strike="noStrike" spc="-1">
              <a:latin typeface="Arial"/>
            </a:endParaRPr>
          </a:p>
          <a:p>
            <a:pPr>
              <a:lnSpc>
                <a:spcPct val="100000"/>
              </a:lnSpc>
            </a:pPr>
            <a:r>
              <a:rPr lang="pl-PL" sz="1800" b="0" strike="noStrike" spc="-1">
                <a:latin typeface="Arial"/>
              </a:rPr>
              <a:t>- Kontrola zacisków</a:t>
            </a:r>
          </a:p>
        </p:txBody>
      </p:sp>
      <p:sp>
        <p:nvSpPr>
          <p:cNvPr id="1390" name="Symbol zastępczy zawartości 2_248"/>
          <p:cNvSpPr/>
          <p:nvPr/>
        </p:nvSpPr>
        <p:spPr>
          <a:xfrm>
            <a:off x="83844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391" name="Tytuł 1_308"/>
          <p:cNvSpPr/>
          <p:nvPr/>
        </p:nvSpPr>
        <p:spPr>
          <a:xfrm>
            <a:off x="838440" y="70416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392" name="Symbol zastępczy zawartości 2_249"/>
          <p:cNvSpPr/>
          <p:nvPr/>
        </p:nvSpPr>
        <p:spPr>
          <a:xfrm>
            <a:off x="83844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393" name="Prostokąt 1392"/>
          <p:cNvSpPr/>
          <p:nvPr/>
        </p:nvSpPr>
        <p:spPr>
          <a:xfrm>
            <a:off x="0" y="6480000"/>
            <a:ext cx="815976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a:t>
            </a:r>
            <a:r>
              <a:rPr lang="pl-PL" sz="1800" b="0" u="sng" strike="noStrike" spc="-1">
                <a:solidFill>
                  <a:srgbClr val="467886"/>
                </a:solidFill>
                <a:uFillTx/>
                <a:latin typeface="Arial"/>
                <a:ea typeface="DejaVu Sans"/>
                <a:hlinkClick r:id="rId2"/>
              </a:rPr>
              <a:t>https://www.apator.com</a:t>
            </a:r>
            <a:r>
              <a:rPr lang="pl-PL" sz="1800" b="0" strike="noStrike" spc="-1">
                <a:solidFill>
                  <a:srgbClr val="000000"/>
                </a:solidFill>
                <a:latin typeface="Arial"/>
                <a:ea typeface="DejaVu Sans"/>
              </a:rPr>
              <a:t> </a:t>
            </a:r>
            <a:endParaRPr lang="pl-PL" sz="1800" b="0" strike="noStrike" spc="-1">
              <a:latin typeface="Arial"/>
            </a:endParaRPr>
          </a:p>
        </p:txBody>
      </p:sp>
      <p:pic>
        <p:nvPicPr>
          <p:cNvPr id="1394" name="Obraz 1393"/>
          <p:cNvPicPr/>
          <p:nvPr/>
        </p:nvPicPr>
        <p:blipFill>
          <a:blip r:embed="rId3"/>
          <a:stretch/>
        </p:blipFill>
        <p:spPr>
          <a:xfrm>
            <a:off x="6469560" y="1907280"/>
            <a:ext cx="4880160" cy="4032720"/>
          </a:xfrm>
          <a:prstGeom prst="rect">
            <a:avLst/>
          </a:prstGeom>
          <a:ln w="0">
            <a:noFill/>
          </a:ln>
        </p:spPr>
      </p:pic>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5" name="Prostokąt 1394"/>
          <p:cNvSpPr/>
          <p:nvPr/>
        </p:nvSpPr>
        <p:spPr>
          <a:xfrm>
            <a:off x="720000" y="849240"/>
            <a:ext cx="10308960" cy="5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Przepisy dotyczące eksploatacji obwodów wtórnych</a:t>
            </a:r>
            <a:endParaRPr lang="pl-PL" sz="2800" b="0" strike="noStrike" spc="-1">
              <a:latin typeface="Arial"/>
            </a:endParaRPr>
          </a:p>
        </p:txBody>
      </p:sp>
      <p:sp>
        <p:nvSpPr>
          <p:cNvPr id="1396" name="Prostokąt 1395"/>
          <p:cNvSpPr/>
          <p:nvPr/>
        </p:nvSpPr>
        <p:spPr>
          <a:xfrm>
            <a:off x="540000" y="2105640"/>
            <a:ext cx="4499640" cy="2905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latin typeface="Arial"/>
              </a:rPr>
              <a:t>Obwody przekładników napięciowych</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latin typeface="Arial"/>
              </a:rPr>
              <a:t>- Zabezpieczenia topikowe</a:t>
            </a:r>
          </a:p>
          <a:p>
            <a:pPr>
              <a:lnSpc>
                <a:spcPct val="100000"/>
              </a:lnSpc>
            </a:pPr>
            <a:endParaRPr lang="pl-PL" sz="1800" b="0" strike="noStrike" spc="-1">
              <a:latin typeface="Arial"/>
            </a:endParaRPr>
          </a:p>
          <a:p>
            <a:pPr>
              <a:lnSpc>
                <a:spcPct val="100000"/>
              </a:lnSpc>
            </a:pPr>
            <a:r>
              <a:rPr lang="pl-PL" sz="1800" b="0" strike="noStrike" spc="-1">
                <a:latin typeface="Arial"/>
              </a:rPr>
              <a:t>- Ochrona przed przepięciami</a:t>
            </a:r>
          </a:p>
          <a:p>
            <a:pPr>
              <a:lnSpc>
                <a:spcPct val="100000"/>
              </a:lnSpc>
            </a:pPr>
            <a:endParaRPr lang="pl-PL" sz="1800" b="0" strike="noStrike" spc="-1">
              <a:latin typeface="Arial"/>
            </a:endParaRPr>
          </a:p>
          <a:p>
            <a:pPr>
              <a:lnSpc>
                <a:spcPct val="100000"/>
              </a:lnSpc>
            </a:pPr>
            <a:r>
              <a:rPr lang="pl-PL" sz="1800" b="0" strike="noStrike" spc="-1">
                <a:latin typeface="Arial"/>
              </a:rPr>
              <a:t>- Kontrola uziemienia</a:t>
            </a:r>
          </a:p>
        </p:txBody>
      </p:sp>
      <p:sp>
        <p:nvSpPr>
          <p:cNvPr id="1397" name="Symbol zastępczy zawartości 2_250"/>
          <p:cNvSpPr/>
          <p:nvPr/>
        </p:nvSpPr>
        <p:spPr>
          <a:xfrm>
            <a:off x="83844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398" name="Tytuł 1_309"/>
          <p:cNvSpPr/>
          <p:nvPr/>
        </p:nvSpPr>
        <p:spPr>
          <a:xfrm>
            <a:off x="838440" y="70416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399" name="Symbol zastępczy zawartości 2_251"/>
          <p:cNvSpPr/>
          <p:nvPr/>
        </p:nvSpPr>
        <p:spPr>
          <a:xfrm>
            <a:off x="83844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400" name="Prostokąt 1399"/>
          <p:cNvSpPr/>
          <p:nvPr/>
        </p:nvSpPr>
        <p:spPr>
          <a:xfrm>
            <a:off x="0" y="6480000"/>
            <a:ext cx="815976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www.astat.com </a:t>
            </a:r>
            <a:endParaRPr lang="pl-PL" sz="1800" b="0" strike="noStrike" spc="-1">
              <a:latin typeface="Arial"/>
            </a:endParaRPr>
          </a:p>
        </p:txBody>
      </p:sp>
      <p:pic>
        <p:nvPicPr>
          <p:cNvPr id="1401" name="Obraz 1400"/>
          <p:cNvPicPr/>
          <p:nvPr/>
        </p:nvPicPr>
        <p:blipFill>
          <a:blip r:embed="rId2"/>
          <a:stretch/>
        </p:blipFill>
        <p:spPr>
          <a:xfrm>
            <a:off x="7154280" y="1440000"/>
            <a:ext cx="3285720" cy="4876560"/>
          </a:xfrm>
          <a:prstGeom prst="rect">
            <a:avLst/>
          </a:prstGeom>
          <a:ln w="0">
            <a:noFill/>
          </a:ln>
        </p:spPr>
      </p:pic>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 name="Prostokąt 1401"/>
          <p:cNvSpPr/>
          <p:nvPr/>
        </p:nvSpPr>
        <p:spPr>
          <a:xfrm>
            <a:off x="720000" y="849240"/>
            <a:ext cx="10308960" cy="5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Przepisy dotyczące eksploatacji obwodów wtórnych</a:t>
            </a:r>
            <a:endParaRPr lang="pl-PL" sz="2800" b="0" strike="noStrike" spc="-1">
              <a:latin typeface="Arial"/>
            </a:endParaRPr>
          </a:p>
        </p:txBody>
      </p:sp>
      <p:sp>
        <p:nvSpPr>
          <p:cNvPr id="1403" name="Prostokąt 1402"/>
          <p:cNvSpPr/>
          <p:nvPr/>
        </p:nvSpPr>
        <p:spPr>
          <a:xfrm>
            <a:off x="540000" y="2105640"/>
            <a:ext cx="4499640" cy="2905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latin typeface="Arial"/>
              </a:rPr>
              <a:t>Testy zabezpieczeń</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latin typeface="Arial"/>
              </a:rPr>
              <a:t>- Próby wtórne</a:t>
            </a:r>
          </a:p>
          <a:p>
            <a:pPr>
              <a:lnSpc>
                <a:spcPct val="100000"/>
              </a:lnSpc>
            </a:pPr>
            <a:endParaRPr lang="pl-PL" sz="1800" b="0" strike="noStrike" spc="-1">
              <a:latin typeface="Arial"/>
            </a:endParaRPr>
          </a:p>
          <a:p>
            <a:pPr>
              <a:lnSpc>
                <a:spcPct val="100000"/>
              </a:lnSpc>
            </a:pPr>
            <a:r>
              <a:rPr lang="pl-PL" sz="1800" b="0" strike="noStrike" spc="-1">
                <a:latin typeface="Arial"/>
              </a:rPr>
              <a:t>- Symulacja zwarcia</a:t>
            </a:r>
          </a:p>
          <a:p>
            <a:pPr>
              <a:lnSpc>
                <a:spcPct val="100000"/>
              </a:lnSpc>
            </a:pPr>
            <a:endParaRPr lang="pl-PL" sz="1800" b="0" strike="noStrike" spc="-1">
              <a:latin typeface="Arial"/>
            </a:endParaRPr>
          </a:p>
          <a:p>
            <a:pPr>
              <a:lnSpc>
                <a:spcPct val="100000"/>
              </a:lnSpc>
            </a:pPr>
            <a:r>
              <a:rPr lang="pl-PL" sz="1800" b="0" strike="noStrike" spc="-1">
                <a:latin typeface="Arial"/>
              </a:rPr>
              <a:t>- Sprawdzenie czasów zadziałania</a:t>
            </a:r>
          </a:p>
        </p:txBody>
      </p:sp>
      <p:sp>
        <p:nvSpPr>
          <p:cNvPr id="1404" name="Symbol zastępczy zawartości 2_252"/>
          <p:cNvSpPr/>
          <p:nvPr/>
        </p:nvSpPr>
        <p:spPr>
          <a:xfrm>
            <a:off x="83844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405" name="Tytuł 1_310"/>
          <p:cNvSpPr/>
          <p:nvPr/>
        </p:nvSpPr>
        <p:spPr>
          <a:xfrm>
            <a:off x="838440" y="70416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406" name="Symbol zastępczy zawartości 2_253"/>
          <p:cNvSpPr/>
          <p:nvPr/>
        </p:nvSpPr>
        <p:spPr>
          <a:xfrm>
            <a:off x="83844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407" name="Prostokąt 1406"/>
          <p:cNvSpPr/>
          <p:nvPr/>
        </p:nvSpPr>
        <p:spPr>
          <a:xfrm>
            <a:off x="0" y="5940000"/>
            <a:ext cx="815976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https://www.elektro.info.pl/artykul/automatyka/141603,metody-badania-funkcji-zabezpieczen-nadpradowych-przekaznikow-elektroenergetycznych#image-2 </a:t>
            </a:r>
            <a:endParaRPr lang="pl-PL" sz="1800" b="0" strike="noStrike" spc="-1">
              <a:latin typeface="Arial"/>
            </a:endParaRPr>
          </a:p>
        </p:txBody>
      </p:sp>
      <p:pic>
        <p:nvPicPr>
          <p:cNvPr id="1408" name="Obraz 1407"/>
          <p:cNvPicPr/>
          <p:nvPr/>
        </p:nvPicPr>
        <p:blipFill>
          <a:blip r:embed="rId2"/>
          <a:stretch/>
        </p:blipFill>
        <p:spPr>
          <a:xfrm>
            <a:off x="5947560" y="1540080"/>
            <a:ext cx="5212440" cy="5119920"/>
          </a:xfrm>
          <a:prstGeom prst="rect">
            <a:avLst/>
          </a:prstGeom>
          <a:ln w="0">
            <a:noFill/>
          </a:ln>
        </p:spPr>
      </p:pic>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9" name="Prostokąt 1408"/>
          <p:cNvSpPr/>
          <p:nvPr/>
        </p:nvSpPr>
        <p:spPr>
          <a:xfrm>
            <a:off x="720000" y="849240"/>
            <a:ext cx="10308960" cy="5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Przepisy dotyczące eksploatacji obwodów wtórnych</a:t>
            </a:r>
            <a:endParaRPr lang="pl-PL" sz="2800" b="0" strike="noStrike" spc="-1">
              <a:latin typeface="Arial"/>
            </a:endParaRPr>
          </a:p>
        </p:txBody>
      </p:sp>
      <p:sp>
        <p:nvSpPr>
          <p:cNvPr id="1410" name="Prostokąt 1409"/>
          <p:cNvSpPr/>
          <p:nvPr/>
        </p:nvSpPr>
        <p:spPr>
          <a:xfrm>
            <a:off x="540000" y="2105640"/>
            <a:ext cx="4499640" cy="2905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latin typeface="Arial"/>
              </a:rPr>
              <a:t>Pomiary okresowe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latin typeface="Arial"/>
              </a:rPr>
              <a:t>- Rezystancja izolacji</a:t>
            </a:r>
          </a:p>
          <a:p>
            <a:pPr>
              <a:lnSpc>
                <a:spcPct val="100000"/>
              </a:lnSpc>
            </a:pPr>
            <a:endParaRPr lang="pl-PL" sz="1800" b="0" strike="noStrike" spc="-1">
              <a:latin typeface="Arial"/>
            </a:endParaRPr>
          </a:p>
          <a:p>
            <a:pPr>
              <a:lnSpc>
                <a:spcPct val="100000"/>
              </a:lnSpc>
            </a:pPr>
            <a:r>
              <a:rPr lang="pl-PL" sz="1800" b="0" strike="noStrike" spc="-1">
                <a:latin typeface="Arial"/>
              </a:rPr>
              <a:t>- Ciągłość przewodów</a:t>
            </a:r>
          </a:p>
          <a:p>
            <a:pPr>
              <a:lnSpc>
                <a:spcPct val="100000"/>
              </a:lnSpc>
            </a:pPr>
            <a:endParaRPr lang="pl-PL" sz="1800" b="0" strike="noStrike" spc="-1">
              <a:latin typeface="Arial"/>
            </a:endParaRPr>
          </a:p>
          <a:p>
            <a:pPr>
              <a:lnSpc>
                <a:spcPct val="100000"/>
              </a:lnSpc>
            </a:pPr>
            <a:r>
              <a:rPr lang="pl-PL" sz="1800" b="0" strike="noStrike" spc="-1">
                <a:latin typeface="Arial"/>
              </a:rPr>
              <a:t>- Kontrola obciążenia przekładników</a:t>
            </a:r>
          </a:p>
          <a:p>
            <a:pPr>
              <a:lnSpc>
                <a:spcPct val="100000"/>
              </a:lnSpc>
            </a:pPr>
            <a:endParaRPr lang="pl-PL" sz="1800" b="0" strike="noStrike" spc="-1">
              <a:latin typeface="Arial"/>
            </a:endParaRPr>
          </a:p>
          <a:p>
            <a:pPr>
              <a:lnSpc>
                <a:spcPct val="100000"/>
              </a:lnSpc>
            </a:pPr>
            <a:r>
              <a:rPr lang="pl-PL" sz="1800" b="0" strike="noStrike" spc="-1">
                <a:latin typeface="Arial"/>
              </a:rPr>
              <a:t>- Impedancja pętli zwarcia</a:t>
            </a:r>
          </a:p>
        </p:txBody>
      </p:sp>
      <p:sp>
        <p:nvSpPr>
          <p:cNvPr id="1411" name="Symbol zastępczy zawartości 2_254"/>
          <p:cNvSpPr/>
          <p:nvPr/>
        </p:nvSpPr>
        <p:spPr>
          <a:xfrm>
            <a:off x="83844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412" name="Tytuł 1_311"/>
          <p:cNvSpPr/>
          <p:nvPr/>
        </p:nvSpPr>
        <p:spPr>
          <a:xfrm>
            <a:off x="838440" y="70416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413" name="Symbol zastępczy zawartości 2_255"/>
          <p:cNvSpPr/>
          <p:nvPr/>
        </p:nvSpPr>
        <p:spPr>
          <a:xfrm>
            <a:off x="83844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414" name="Prostokąt 1413"/>
          <p:cNvSpPr/>
          <p:nvPr/>
        </p:nvSpPr>
        <p:spPr>
          <a:xfrm>
            <a:off x="0" y="6480000"/>
            <a:ext cx="121921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a:t>
            </a:r>
            <a:r>
              <a:rPr lang="pl-PL" sz="1800" b="0" u="sng" strike="noStrike" spc="-1">
                <a:solidFill>
                  <a:srgbClr val="467886"/>
                </a:solidFill>
                <a:uFillTx/>
                <a:latin typeface="Arial"/>
                <a:ea typeface="DejaVu Sans"/>
              </a:rPr>
              <a:t>https://www.automatyka.pl/artykuly/przeglad-instalacji-elektrycznej-do-ubezpieczenia-169782-6</a:t>
            </a:r>
            <a:r>
              <a:rPr lang="pl-PL" sz="1800" b="0" strike="noStrike" spc="-1">
                <a:solidFill>
                  <a:srgbClr val="000000"/>
                </a:solidFill>
                <a:latin typeface="Arial"/>
                <a:ea typeface="DejaVu Sans"/>
              </a:rPr>
              <a:t> </a:t>
            </a:r>
            <a:endParaRPr lang="pl-PL" sz="1800" b="0" strike="noStrike" spc="-1">
              <a:latin typeface="Arial"/>
            </a:endParaRPr>
          </a:p>
        </p:txBody>
      </p:sp>
      <p:pic>
        <p:nvPicPr>
          <p:cNvPr id="1415" name="Obraz 1414"/>
          <p:cNvPicPr/>
          <p:nvPr/>
        </p:nvPicPr>
        <p:blipFill>
          <a:blip r:embed="rId2"/>
          <a:stretch/>
        </p:blipFill>
        <p:spPr>
          <a:xfrm>
            <a:off x="5040000" y="1671120"/>
            <a:ext cx="6286320" cy="4628880"/>
          </a:xfrm>
          <a:prstGeom prst="rect">
            <a:avLst/>
          </a:prstGeom>
          <a:ln w="0">
            <a:noFill/>
          </a:ln>
        </p:spPr>
      </p:pic>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6" name="Prostokąt 1415"/>
          <p:cNvSpPr/>
          <p:nvPr/>
        </p:nvSpPr>
        <p:spPr>
          <a:xfrm>
            <a:off x="720000" y="849240"/>
            <a:ext cx="10308960" cy="5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Przepisy dotyczące eksploatacji obwodów wtórnych</a:t>
            </a:r>
            <a:endParaRPr lang="pl-PL" sz="2800" b="0" strike="noStrike" spc="-1">
              <a:latin typeface="Arial"/>
            </a:endParaRPr>
          </a:p>
        </p:txBody>
      </p:sp>
      <p:sp>
        <p:nvSpPr>
          <p:cNvPr id="1417" name="Prostokąt 1416"/>
          <p:cNvSpPr/>
          <p:nvPr/>
        </p:nvSpPr>
        <p:spPr>
          <a:xfrm>
            <a:off x="540000" y="2105640"/>
            <a:ext cx="4499640" cy="2905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latin typeface="Arial"/>
              </a:rPr>
              <a:t>Modernizacje i rozbudowa</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latin typeface="Arial"/>
              </a:rPr>
              <a:t>- Aktualizacja dokumentacji</a:t>
            </a:r>
          </a:p>
          <a:p>
            <a:pPr>
              <a:lnSpc>
                <a:spcPct val="100000"/>
              </a:lnSpc>
            </a:pPr>
            <a:endParaRPr lang="pl-PL" sz="1800" b="0" strike="noStrike" spc="-1">
              <a:latin typeface="Arial"/>
            </a:endParaRPr>
          </a:p>
          <a:p>
            <a:pPr>
              <a:lnSpc>
                <a:spcPct val="100000"/>
              </a:lnSpc>
            </a:pPr>
            <a:r>
              <a:rPr lang="pl-PL" sz="1800" b="0" strike="noStrike" spc="-1">
                <a:latin typeface="Arial"/>
              </a:rPr>
              <a:t>- Testy po zmianach</a:t>
            </a:r>
          </a:p>
          <a:p>
            <a:pPr>
              <a:lnSpc>
                <a:spcPct val="100000"/>
              </a:lnSpc>
            </a:pPr>
            <a:endParaRPr lang="pl-PL" sz="1800" b="0" strike="noStrike" spc="-1">
              <a:latin typeface="Arial"/>
            </a:endParaRPr>
          </a:p>
          <a:p>
            <a:pPr>
              <a:lnSpc>
                <a:spcPct val="100000"/>
              </a:lnSpc>
            </a:pPr>
            <a:r>
              <a:rPr lang="pl-PL" sz="1800" b="0" strike="noStrike" spc="-1">
                <a:latin typeface="Arial"/>
              </a:rPr>
              <a:t>- Odbiory techniczne</a:t>
            </a:r>
          </a:p>
        </p:txBody>
      </p:sp>
      <p:sp>
        <p:nvSpPr>
          <p:cNvPr id="1418" name="Symbol zastępczy zawartości 2_256"/>
          <p:cNvSpPr/>
          <p:nvPr/>
        </p:nvSpPr>
        <p:spPr>
          <a:xfrm>
            <a:off x="83844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419" name="Tytuł 1_312"/>
          <p:cNvSpPr/>
          <p:nvPr/>
        </p:nvSpPr>
        <p:spPr>
          <a:xfrm>
            <a:off x="838440" y="70416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420" name="Symbol zastępczy zawartości 2_257"/>
          <p:cNvSpPr/>
          <p:nvPr/>
        </p:nvSpPr>
        <p:spPr>
          <a:xfrm>
            <a:off x="83844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421" name="Prostokąt 1420"/>
          <p:cNvSpPr/>
          <p:nvPr/>
        </p:nvSpPr>
        <p:spPr>
          <a:xfrm>
            <a:off x="0" y="6300000"/>
            <a:ext cx="1206000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a:t>
            </a:r>
            <a:r>
              <a:rPr lang="pl-PL" sz="1800" b="0" u="sng" strike="noStrike" spc="-1">
                <a:solidFill>
                  <a:srgbClr val="467886"/>
                </a:solidFill>
                <a:uFillTx/>
                <a:latin typeface="Arial"/>
                <a:ea typeface="DejaVu Sans"/>
              </a:rPr>
              <a:t>https://piazap.com.pl/2024/02/12/prefabrykacja-szaf-sterowniczych-dlaczego-stosowanie-standardow-jest-wazne/</a:t>
            </a:r>
            <a:r>
              <a:rPr lang="pl-PL" sz="1800" b="0" strike="noStrike" spc="-1">
                <a:solidFill>
                  <a:srgbClr val="000000"/>
                </a:solidFill>
                <a:latin typeface="Arial"/>
                <a:ea typeface="DejaVu Sans"/>
              </a:rPr>
              <a:t> </a:t>
            </a:r>
            <a:endParaRPr lang="pl-PL" sz="1800" b="0" strike="noStrike" spc="-1">
              <a:latin typeface="Arial"/>
            </a:endParaRPr>
          </a:p>
        </p:txBody>
      </p:sp>
      <p:pic>
        <p:nvPicPr>
          <p:cNvPr id="1422" name="Obraz 1421"/>
          <p:cNvPicPr/>
          <p:nvPr/>
        </p:nvPicPr>
        <p:blipFill>
          <a:blip r:embed="rId2"/>
          <a:stretch/>
        </p:blipFill>
        <p:spPr>
          <a:xfrm>
            <a:off x="5711400" y="1786320"/>
            <a:ext cx="5638320" cy="4333680"/>
          </a:xfrm>
          <a:prstGeom prst="rect">
            <a:avLst/>
          </a:prstGeom>
          <a:ln w="0">
            <a:noFill/>
          </a:ln>
        </p:spPr>
      </p:pic>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 name="Prostokąt 1422"/>
          <p:cNvSpPr/>
          <p:nvPr/>
        </p:nvSpPr>
        <p:spPr>
          <a:xfrm>
            <a:off x="720000" y="849240"/>
            <a:ext cx="10308960" cy="59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2800" b="1" strike="noStrike" spc="-1">
                <a:solidFill>
                  <a:srgbClr val="000000"/>
                </a:solidFill>
                <a:latin typeface="Aptos"/>
                <a:ea typeface="DejaVu Sans"/>
              </a:rPr>
              <a:t>Przepisy dotyczące eksploatacji obwodów wtórnych</a:t>
            </a:r>
            <a:endParaRPr lang="pl-PL" sz="2800" b="0" strike="noStrike" spc="-1">
              <a:latin typeface="Arial"/>
            </a:endParaRPr>
          </a:p>
        </p:txBody>
      </p:sp>
      <p:sp>
        <p:nvSpPr>
          <p:cNvPr id="1424" name="Prostokąt 1423"/>
          <p:cNvSpPr/>
          <p:nvPr/>
        </p:nvSpPr>
        <p:spPr>
          <a:xfrm>
            <a:off x="540000" y="2105640"/>
            <a:ext cx="4499640" cy="2905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latin typeface="Arial"/>
              </a:rPr>
              <a:t>Dobre praktyki eksploatacyjne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latin typeface="Arial"/>
              </a:rPr>
              <a:t>- Regularne przeglądy</a:t>
            </a:r>
          </a:p>
          <a:p>
            <a:pPr>
              <a:lnSpc>
                <a:spcPct val="100000"/>
              </a:lnSpc>
            </a:pPr>
            <a:endParaRPr lang="pl-PL" sz="1800" b="0" strike="noStrike" spc="-1">
              <a:latin typeface="Arial"/>
            </a:endParaRPr>
          </a:p>
          <a:p>
            <a:pPr>
              <a:lnSpc>
                <a:spcPct val="100000"/>
              </a:lnSpc>
            </a:pPr>
            <a:r>
              <a:rPr lang="pl-PL" sz="1800" b="0" strike="noStrike" spc="-1">
                <a:latin typeface="Arial"/>
              </a:rPr>
              <a:t>- Szkolenia personelu</a:t>
            </a:r>
          </a:p>
          <a:p>
            <a:pPr>
              <a:lnSpc>
                <a:spcPct val="100000"/>
              </a:lnSpc>
            </a:pPr>
            <a:endParaRPr lang="pl-PL" sz="1800" b="0" strike="noStrike" spc="-1">
              <a:latin typeface="Arial"/>
            </a:endParaRPr>
          </a:p>
          <a:p>
            <a:pPr>
              <a:lnSpc>
                <a:spcPct val="100000"/>
              </a:lnSpc>
            </a:pPr>
            <a:r>
              <a:rPr lang="pl-PL" sz="1800" b="0" strike="noStrike" spc="-1">
                <a:latin typeface="Arial"/>
              </a:rPr>
              <a:t>- Standaryzacja oznaczeń</a:t>
            </a:r>
          </a:p>
          <a:p>
            <a:pPr>
              <a:lnSpc>
                <a:spcPct val="100000"/>
              </a:lnSpc>
            </a:pPr>
            <a:endParaRPr lang="pl-PL" sz="1800" b="0" strike="noStrike" spc="-1">
              <a:latin typeface="Arial"/>
            </a:endParaRPr>
          </a:p>
          <a:p>
            <a:pPr>
              <a:lnSpc>
                <a:spcPct val="100000"/>
              </a:lnSpc>
            </a:pPr>
            <a:r>
              <a:rPr lang="pl-PL" sz="1800" b="0" strike="noStrike" spc="-1">
                <a:latin typeface="Arial"/>
              </a:rPr>
              <a:t>- Dokumentacja cyfrowa</a:t>
            </a:r>
          </a:p>
        </p:txBody>
      </p:sp>
      <p:sp>
        <p:nvSpPr>
          <p:cNvPr id="1425" name="Symbol zastępczy zawartości 2_258"/>
          <p:cNvSpPr/>
          <p:nvPr/>
        </p:nvSpPr>
        <p:spPr>
          <a:xfrm>
            <a:off x="83844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426" name="Tytuł 1_313"/>
          <p:cNvSpPr/>
          <p:nvPr/>
        </p:nvSpPr>
        <p:spPr>
          <a:xfrm>
            <a:off x="838440" y="70416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427" name="Symbol zastępczy zawartości 2_259"/>
          <p:cNvSpPr/>
          <p:nvPr/>
        </p:nvSpPr>
        <p:spPr>
          <a:xfrm>
            <a:off x="83844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428" name="Prostokąt 1427"/>
          <p:cNvSpPr/>
          <p:nvPr/>
        </p:nvSpPr>
        <p:spPr>
          <a:xfrm>
            <a:off x="0" y="6480000"/>
            <a:ext cx="815976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https://www.ppmvision.pl/</a:t>
            </a:r>
            <a:endParaRPr lang="pl-PL" sz="1800" b="0" strike="noStrike" spc="-1">
              <a:latin typeface="Arial"/>
            </a:endParaRPr>
          </a:p>
        </p:txBody>
      </p:sp>
      <p:pic>
        <p:nvPicPr>
          <p:cNvPr id="1429" name="Obraz 1428"/>
          <p:cNvPicPr/>
          <p:nvPr/>
        </p:nvPicPr>
        <p:blipFill>
          <a:blip r:embed="rId2"/>
          <a:stretch/>
        </p:blipFill>
        <p:spPr>
          <a:xfrm>
            <a:off x="6109200" y="2160000"/>
            <a:ext cx="5590800" cy="3657240"/>
          </a:xfrm>
          <a:prstGeom prst="rect">
            <a:avLst/>
          </a:prstGeom>
          <a:ln w="0">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Tytuł 1_91"/>
          <p:cNvSpPr/>
          <p:nvPr/>
        </p:nvSpPr>
        <p:spPr>
          <a:xfrm>
            <a:off x="83844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217" name="Symbol zastępczy zawartości 2_76"/>
          <p:cNvSpPr/>
          <p:nvPr/>
        </p:nvSpPr>
        <p:spPr>
          <a:xfrm>
            <a:off x="838440" y="227412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18" name="Tytuł 1_92"/>
          <p:cNvSpPr/>
          <p:nvPr/>
        </p:nvSpPr>
        <p:spPr>
          <a:xfrm>
            <a:off x="83844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19" name="Symbol zastępczy zawartości 2_77"/>
          <p:cNvSpPr/>
          <p:nvPr/>
        </p:nvSpPr>
        <p:spPr>
          <a:xfrm>
            <a:off x="838440" y="227412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20" name="Prostokąt 219"/>
          <p:cNvSpPr/>
          <p:nvPr/>
        </p:nvSpPr>
        <p:spPr>
          <a:xfrm>
            <a:off x="0" y="624528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a:t>
            </a:r>
            <a:r>
              <a:rPr lang="pl-PL" sz="1800" b="0" u="sng" strike="noStrike" spc="-1">
                <a:solidFill>
                  <a:srgbClr val="467886"/>
                </a:solidFill>
                <a:uFillTx/>
                <a:latin typeface="Arial"/>
                <a:ea typeface="DejaVu Sans"/>
                <a:hlinkClick r:id="rId2"/>
              </a:rPr>
              <a:t>https://astat.pl/akademia-astat/przekladnik-pradowy-co-to-jest-jak-dziala-jak-dobrac/</a:t>
            </a:r>
            <a:endParaRPr lang="pl-PL" sz="1800" b="0" strike="noStrike" spc="-1">
              <a:latin typeface="Arial"/>
            </a:endParaRPr>
          </a:p>
          <a:p>
            <a:pPr>
              <a:lnSpc>
                <a:spcPct val="100000"/>
              </a:lnSpc>
            </a:pPr>
            <a:r>
              <a:rPr lang="pl-PL" sz="1800" b="0" u="sng" strike="noStrike" spc="-1">
                <a:solidFill>
                  <a:srgbClr val="467886"/>
                </a:solidFill>
                <a:uFillTx/>
                <a:latin typeface="Arial"/>
                <a:ea typeface="DejaVu Sans"/>
              </a:rPr>
              <a:t>Źródło: https://gpelektron.pl/doradztwo-elektroenergetyczne/podstawowe-parametry-przekladnikow-pradowych/</a:t>
            </a:r>
            <a:r>
              <a:rPr lang="pl-PL" sz="1800" b="0" strike="noStrike" spc="-1">
                <a:solidFill>
                  <a:srgbClr val="000000"/>
                </a:solidFill>
                <a:latin typeface="Arial"/>
                <a:ea typeface="DejaVu Sans"/>
              </a:rPr>
              <a:t> </a:t>
            </a:r>
            <a:endParaRPr lang="pl-PL" sz="1800" b="0" strike="noStrike" spc="-1">
              <a:latin typeface="Arial"/>
            </a:endParaRPr>
          </a:p>
        </p:txBody>
      </p:sp>
      <p:sp>
        <p:nvSpPr>
          <p:cNvPr id="221" name="Prostokąt 220"/>
          <p:cNvSpPr/>
          <p:nvPr/>
        </p:nvSpPr>
        <p:spPr>
          <a:xfrm>
            <a:off x="360000" y="2449440"/>
            <a:ext cx="557856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Oznaczenia przekładników prądowych </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222" name="Obraz 221"/>
          <p:cNvPicPr/>
          <p:nvPr/>
        </p:nvPicPr>
        <p:blipFill>
          <a:blip r:embed="rId3"/>
          <a:stretch/>
        </p:blipFill>
        <p:spPr>
          <a:xfrm>
            <a:off x="258120" y="3456360"/>
            <a:ext cx="3160800" cy="2122560"/>
          </a:xfrm>
          <a:prstGeom prst="rect">
            <a:avLst/>
          </a:prstGeom>
          <a:ln w="0">
            <a:noFill/>
          </a:ln>
        </p:spPr>
      </p:pic>
      <p:pic>
        <p:nvPicPr>
          <p:cNvPr id="223" name="Obraz 222"/>
          <p:cNvPicPr/>
          <p:nvPr/>
        </p:nvPicPr>
        <p:blipFill>
          <a:blip r:embed="rId4"/>
          <a:stretch/>
        </p:blipFill>
        <p:spPr>
          <a:xfrm>
            <a:off x="4500000" y="3400920"/>
            <a:ext cx="2563560" cy="2178000"/>
          </a:xfrm>
          <a:prstGeom prst="rect">
            <a:avLst/>
          </a:prstGeom>
          <a:ln w="0">
            <a:noFill/>
          </a:ln>
        </p:spPr>
      </p:pic>
      <p:pic>
        <p:nvPicPr>
          <p:cNvPr id="224" name="Obraz 223"/>
          <p:cNvPicPr/>
          <p:nvPr/>
        </p:nvPicPr>
        <p:blipFill>
          <a:blip r:embed="rId5"/>
          <a:stretch/>
        </p:blipFill>
        <p:spPr>
          <a:xfrm>
            <a:off x="8150400" y="3420000"/>
            <a:ext cx="2729160" cy="2158920"/>
          </a:xfrm>
          <a:prstGeom prst="rect">
            <a:avLst/>
          </a:prstGeom>
          <a:ln w="0">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Tytuł 1_93"/>
          <p:cNvSpPr/>
          <p:nvPr/>
        </p:nvSpPr>
        <p:spPr>
          <a:xfrm>
            <a:off x="838440" y="92304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226" name="Symbol zastępczy zawartości 2_78"/>
          <p:cNvSpPr/>
          <p:nvPr/>
        </p:nvSpPr>
        <p:spPr>
          <a:xfrm>
            <a:off x="838440" y="238356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27" name="Tytuł 1_94"/>
          <p:cNvSpPr/>
          <p:nvPr/>
        </p:nvSpPr>
        <p:spPr>
          <a:xfrm>
            <a:off x="838440" y="92304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28" name="Symbol zastępczy zawartości 2_79"/>
          <p:cNvSpPr/>
          <p:nvPr/>
        </p:nvSpPr>
        <p:spPr>
          <a:xfrm>
            <a:off x="838440" y="238356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29" name="Prostokąt 228"/>
          <p:cNvSpPr/>
          <p:nvPr/>
        </p:nvSpPr>
        <p:spPr>
          <a:xfrm>
            <a:off x="0" y="6135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u="sng" strike="noStrike" spc="-1">
                <a:solidFill>
                  <a:srgbClr val="467886"/>
                </a:solidFill>
                <a:uFillTx/>
                <a:latin typeface="Arial"/>
                <a:ea typeface="DejaVu Sans"/>
              </a:rPr>
              <a:t>Źródło: https://gpelektron.pl/doradztwo-elektroenergetyczne/podstawowe-parametry-przekladnikow-pradowych/</a:t>
            </a:r>
            <a:r>
              <a:rPr lang="pl-PL" sz="1800" b="0" strike="noStrike" spc="-1">
                <a:solidFill>
                  <a:srgbClr val="000000"/>
                </a:solidFill>
                <a:latin typeface="Arial"/>
                <a:ea typeface="DejaVu Sans"/>
              </a:rPr>
              <a:t> </a:t>
            </a:r>
            <a:endParaRPr lang="pl-PL" sz="1800" b="0" strike="noStrike" spc="-1">
              <a:latin typeface="Arial"/>
            </a:endParaRPr>
          </a:p>
        </p:txBody>
      </p:sp>
      <p:sp>
        <p:nvSpPr>
          <p:cNvPr id="230" name="Prostokąt 229"/>
          <p:cNvSpPr/>
          <p:nvPr/>
        </p:nvSpPr>
        <p:spPr>
          <a:xfrm>
            <a:off x="360000" y="2558880"/>
            <a:ext cx="557856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Parametry znamionowe przekładnika prądowego </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231" name="Prostokąt 230"/>
          <p:cNvSpPr/>
          <p:nvPr/>
        </p:nvSpPr>
        <p:spPr>
          <a:xfrm>
            <a:off x="360000" y="3192840"/>
            <a:ext cx="11393280" cy="2904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Znamionowy prąd pierwotny Ipn</a:t>
            </a:r>
            <a:r>
              <a:rPr lang="pl-PL" sz="1800" b="0" strike="noStrike" spc="-1">
                <a:solidFill>
                  <a:srgbClr val="000000"/>
                </a:solidFill>
                <a:latin typeface="Arial"/>
                <a:ea typeface="DejaVu Sans"/>
              </a:rPr>
              <a:t> – wartość prądu pierwotnego, do którego odniesiona jest praca przekładnika.</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Znamionowy prąd wtórny Isn</a:t>
            </a:r>
            <a:r>
              <a:rPr lang="pl-PL" sz="1800" b="0" strike="noStrike" spc="-1">
                <a:solidFill>
                  <a:srgbClr val="000000"/>
                </a:solidFill>
                <a:latin typeface="Arial"/>
                <a:ea typeface="DejaVu Sans"/>
              </a:rPr>
              <a:t> – wartość prądu wtórnego, do którego odniesiona jest praca przekładnika.</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Przekładnia rzeczywista</a:t>
            </a:r>
            <a:r>
              <a:rPr lang="pl-PL" sz="1800" b="0" strike="noStrike" spc="-1">
                <a:solidFill>
                  <a:srgbClr val="000000"/>
                </a:solidFill>
                <a:latin typeface="Arial"/>
                <a:ea typeface="DejaVu Sans"/>
              </a:rPr>
              <a:t> – stosunek rzeczywistego prądu pierwotnego do rzeczywistego prądu wtórnego.</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Przekładnia znamionowa Kn</a:t>
            </a:r>
            <a:r>
              <a:rPr lang="pl-PL" sz="1800" b="0" strike="noStrike" spc="-1">
                <a:solidFill>
                  <a:srgbClr val="000000"/>
                </a:solidFill>
                <a:latin typeface="Arial"/>
                <a:ea typeface="DejaVu Sans"/>
              </a:rPr>
              <a:t> – stosunek znamionowego prądu pierwotnego do znamionowego prądu wtórnego.</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 name="Tytuł 1_95"/>
          <p:cNvSpPr/>
          <p:nvPr/>
        </p:nvSpPr>
        <p:spPr>
          <a:xfrm>
            <a:off x="838440" y="92304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233" name="Symbol zastępczy zawartości 2_80"/>
          <p:cNvSpPr/>
          <p:nvPr/>
        </p:nvSpPr>
        <p:spPr>
          <a:xfrm>
            <a:off x="838440" y="238356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34" name="Tytuł 1_96"/>
          <p:cNvSpPr/>
          <p:nvPr/>
        </p:nvSpPr>
        <p:spPr>
          <a:xfrm>
            <a:off x="838440" y="92304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35" name="Symbol zastępczy zawartości 2_81"/>
          <p:cNvSpPr/>
          <p:nvPr/>
        </p:nvSpPr>
        <p:spPr>
          <a:xfrm>
            <a:off x="838440" y="238356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36" name="Prostokąt 235"/>
          <p:cNvSpPr/>
          <p:nvPr/>
        </p:nvSpPr>
        <p:spPr>
          <a:xfrm>
            <a:off x="0" y="6135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u="sng" strike="noStrike" spc="-1">
                <a:solidFill>
                  <a:srgbClr val="467886"/>
                </a:solidFill>
                <a:uFillTx/>
                <a:latin typeface="Arial"/>
                <a:ea typeface="DejaVu Sans"/>
              </a:rPr>
              <a:t>Źródło: https://gpelektron.pl/doradztwo-elektroenergetyczne/podstawowe-parametry-przekladnikow-pradowych/</a:t>
            </a:r>
            <a:r>
              <a:rPr lang="pl-PL" sz="1800" b="0" strike="noStrike" spc="-1">
                <a:solidFill>
                  <a:srgbClr val="000000"/>
                </a:solidFill>
                <a:latin typeface="Arial"/>
                <a:ea typeface="DejaVu Sans"/>
              </a:rPr>
              <a:t> </a:t>
            </a:r>
            <a:endParaRPr lang="pl-PL" sz="1800" b="0" strike="noStrike" spc="-1">
              <a:latin typeface="Arial"/>
            </a:endParaRPr>
          </a:p>
        </p:txBody>
      </p:sp>
      <p:sp>
        <p:nvSpPr>
          <p:cNvPr id="237" name="Prostokąt 236"/>
          <p:cNvSpPr/>
          <p:nvPr/>
        </p:nvSpPr>
        <p:spPr>
          <a:xfrm>
            <a:off x="360000" y="2558880"/>
            <a:ext cx="557856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Parametry znamionowe przekładnika prądowego </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238" name="Prostokąt 237"/>
          <p:cNvSpPr/>
          <p:nvPr/>
        </p:nvSpPr>
        <p:spPr>
          <a:xfrm>
            <a:off x="360000" y="3192840"/>
            <a:ext cx="11393280" cy="857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Błąd prądowy ΔI%</a:t>
            </a:r>
            <a:r>
              <a:rPr lang="pl-PL" sz="1800" b="0" strike="noStrike" spc="-1">
                <a:solidFill>
                  <a:srgbClr val="000000"/>
                </a:solidFill>
                <a:latin typeface="Arial"/>
                <a:ea typeface="DejaVu Sans"/>
              </a:rPr>
              <a:t> – błąd, który przekładnik wprowadza do pomiaru prądu, wynikający z tego, że rzeczywista przekładnia nie jest równa przekładni znamionowej.</a:t>
            </a:r>
            <a:endParaRPr lang="pl-PL" sz="1800" b="0" strike="noStrike" spc="-1">
              <a:latin typeface="Arial"/>
            </a:endParaRPr>
          </a:p>
          <a:p>
            <a:pPr>
              <a:lnSpc>
                <a:spcPct val="100000"/>
              </a:lnSpc>
            </a:pPr>
            <a:endParaRPr lang="pl-PL" sz="1800" b="0" strike="noStrike" spc="-1">
              <a:latin typeface="Arial"/>
            </a:endParaRPr>
          </a:p>
        </p:txBody>
      </p:sp>
      <p:pic>
        <p:nvPicPr>
          <p:cNvPr id="239" name="Obraz 238"/>
          <p:cNvPicPr/>
          <p:nvPr/>
        </p:nvPicPr>
        <p:blipFill>
          <a:blip r:embed="rId2"/>
          <a:stretch/>
        </p:blipFill>
        <p:spPr>
          <a:xfrm>
            <a:off x="4818240" y="4051080"/>
            <a:ext cx="2560680" cy="789120"/>
          </a:xfrm>
          <a:prstGeom prst="rect">
            <a:avLst/>
          </a:prstGeom>
          <a:ln w="0">
            <a:noFill/>
          </a:ln>
        </p:spPr>
      </p:pic>
      <p:sp>
        <p:nvSpPr>
          <p:cNvPr id="240" name="Prostokąt 239"/>
          <p:cNvSpPr/>
          <p:nvPr/>
        </p:nvSpPr>
        <p:spPr>
          <a:xfrm>
            <a:off x="540000" y="5005440"/>
            <a:ext cx="8066520" cy="1113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w którym:</a:t>
            </a:r>
            <a:endParaRPr lang="pl-PL" sz="1800" b="0" strike="noStrike" spc="-1">
              <a:latin typeface="Arial"/>
            </a:endParaRPr>
          </a:p>
          <a:p>
            <a:pPr>
              <a:lnSpc>
                <a:spcPct val="100000"/>
              </a:lnSpc>
            </a:pPr>
            <a:r>
              <a:rPr lang="pl-PL" sz="1800" b="0" strike="noStrike" spc="-1">
                <a:solidFill>
                  <a:srgbClr val="000000"/>
                </a:solidFill>
                <a:latin typeface="Arial"/>
                <a:ea typeface="DejaVu Sans"/>
              </a:rPr>
              <a:t>Kn – przekładnia znamionowa;</a:t>
            </a:r>
            <a:endParaRPr lang="pl-PL" sz="1800" b="0" strike="noStrike" spc="-1">
              <a:latin typeface="Arial"/>
            </a:endParaRPr>
          </a:p>
          <a:p>
            <a:pPr>
              <a:lnSpc>
                <a:spcPct val="100000"/>
              </a:lnSpc>
            </a:pPr>
            <a:r>
              <a:rPr lang="pl-PL" sz="1800" b="0" strike="noStrike" spc="-1">
                <a:solidFill>
                  <a:srgbClr val="000000"/>
                </a:solidFill>
                <a:latin typeface="Arial"/>
                <a:ea typeface="DejaVu Sans"/>
              </a:rPr>
              <a:t>Ip – rzeczywisty prąd pierwotny,</a:t>
            </a:r>
            <a:endParaRPr lang="pl-PL" sz="1800" b="0" strike="noStrike" spc="-1">
              <a:latin typeface="Arial"/>
            </a:endParaRPr>
          </a:p>
          <a:p>
            <a:pPr>
              <a:lnSpc>
                <a:spcPct val="100000"/>
              </a:lnSpc>
            </a:pPr>
            <a:r>
              <a:rPr lang="pl-PL" sz="1800" b="0" strike="noStrike" spc="-1">
                <a:solidFill>
                  <a:srgbClr val="000000"/>
                </a:solidFill>
                <a:latin typeface="Arial"/>
                <a:ea typeface="DejaVu Sans"/>
              </a:rPr>
              <a:t>Is – rzeczywisty prąd wtórny odpowiadający prądowi Ip w warunkach pomiaru.</a:t>
            </a:r>
            <a:endParaRPr lang="pl-PL" sz="1800" b="0" strike="noStrike" spc="-1">
              <a:latin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 name="Tytuł 1_97"/>
          <p:cNvSpPr/>
          <p:nvPr/>
        </p:nvSpPr>
        <p:spPr>
          <a:xfrm>
            <a:off x="838440" y="92304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242" name="Symbol zastępczy zawartości 2_82"/>
          <p:cNvSpPr/>
          <p:nvPr/>
        </p:nvSpPr>
        <p:spPr>
          <a:xfrm>
            <a:off x="838440" y="238356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43" name="Tytuł 1_98"/>
          <p:cNvSpPr/>
          <p:nvPr/>
        </p:nvSpPr>
        <p:spPr>
          <a:xfrm>
            <a:off x="838440" y="92304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44" name="Symbol zastępczy zawartości 2_87"/>
          <p:cNvSpPr/>
          <p:nvPr/>
        </p:nvSpPr>
        <p:spPr>
          <a:xfrm>
            <a:off x="838440" y="238356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45" name="Prostokąt 244"/>
          <p:cNvSpPr/>
          <p:nvPr/>
        </p:nvSpPr>
        <p:spPr>
          <a:xfrm>
            <a:off x="0" y="6135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u="sng" strike="noStrike" spc="-1">
                <a:solidFill>
                  <a:srgbClr val="467886"/>
                </a:solidFill>
                <a:uFillTx/>
                <a:latin typeface="Arial"/>
                <a:ea typeface="DejaVu Sans"/>
              </a:rPr>
              <a:t>Źródło: https://gpelektron.pl/doradztwo-elektroenergetyczne/podstawowe-parametry-przekladnikow-pradowych/</a:t>
            </a:r>
            <a:r>
              <a:rPr lang="pl-PL" sz="1800" b="0" strike="noStrike" spc="-1">
                <a:solidFill>
                  <a:srgbClr val="000000"/>
                </a:solidFill>
                <a:latin typeface="Arial"/>
                <a:ea typeface="DejaVu Sans"/>
              </a:rPr>
              <a:t> </a:t>
            </a:r>
            <a:endParaRPr lang="pl-PL" sz="1800" b="0" strike="noStrike" spc="-1">
              <a:latin typeface="Arial"/>
            </a:endParaRPr>
          </a:p>
        </p:txBody>
      </p:sp>
      <p:sp>
        <p:nvSpPr>
          <p:cNvPr id="246" name="Prostokąt 245"/>
          <p:cNvSpPr/>
          <p:nvPr/>
        </p:nvSpPr>
        <p:spPr>
          <a:xfrm>
            <a:off x="360000" y="2558880"/>
            <a:ext cx="557856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Parametry znamionowe przekładnika prądowego </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247" name="Prostokąt 246"/>
          <p:cNvSpPr/>
          <p:nvPr/>
        </p:nvSpPr>
        <p:spPr>
          <a:xfrm>
            <a:off x="360000" y="3192840"/>
            <a:ext cx="11393280" cy="3160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Błąd kątowy</a:t>
            </a:r>
            <a:r>
              <a:rPr lang="pl-PL" sz="1800" b="0" strike="noStrike" spc="-1">
                <a:solidFill>
                  <a:srgbClr val="000000"/>
                </a:solidFill>
                <a:latin typeface="Arial"/>
                <a:ea typeface="DejaVu Sans"/>
              </a:rPr>
              <a:t> – jest to kąt fazowy między wektorami prądów pierwotnego i wtórnego, jeżeli zwroty tych wektorów są tak dobrane, że w idealnym przekładniku kąt jest równy zero.</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Klasa dokładności</a:t>
            </a:r>
            <a:r>
              <a:rPr lang="pl-PL" sz="1800" b="0" strike="noStrike" spc="-1">
                <a:solidFill>
                  <a:srgbClr val="000000"/>
                </a:solidFill>
                <a:latin typeface="Arial"/>
                <a:ea typeface="DejaVu Sans"/>
              </a:rPr>
              <a:t> – jest to oznaczenie związane umownie z dopuszczalnymi błędami przekładnika prądowego w określonych warunkach pracy.</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Obciążenie uzwojenia wtórnego</a:t>
            </a:r>
            <a:r>
              <a:rPr lang="pl-PL" sz="1800" b="0" strike="noStrike" spc="-1">
                <a:solidFill>
                  <a:srgbClr val="000000"/>
                </a:solidFill>
                <a:latin typeface="Arial"/>
                <a:ea typeface="DejaVu Sans"/>
              </a:rPr>
              <a:t> – impedancja obwodu wtórnego wyrażona w omach przy określonym współczynniku mocy.</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Obciążenie znamionowe</a:t>
            </a:r>
            <a:r>
              <a:rPr lang="pl-PL" sz="1800" b="0" strike="noStrike" spc="-1">
                <a:solidFill>
                  <a:srgbClr val="000000"/>
                </a:solidFill>
                <a:latin typeface="Arial"/>
                <a:ea typeface="DejaVu Sans"/>
              </a:rPr>
              <a:t> – wartość obciążenia, do którego są odniesione wymagania norm w zakresie dokładności.</a:t>
            </a:r>
            <a:endParaRPr lang="pl-PL" sz="1800" b="0" strike="noStrike" spc="-1">
              <a:latin typeface="Arial"/>
            </a:endParaRPr>
          </a:p>
          <a:p>
            <a:pPr>
              <a:lnSpc>
                <a:spcPct val="100000"/>
              </a:lnSpc>
            </a:pPr>
            <a:endParaRPr lang="pl-PL" sz="1800" b="0" strike="noStrike" spc="-1">
              <a:latin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 name="Tytuł 1_99"/>
          <p:cNvSpPr/>
          <p:nvPr/>
        </p:nvSpPr>
        <p:spPr>
          <a:xfrm>
            <a:off x="838440" y="92304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249" name="Symbol zastępczy zawartości 2_88"/>
          <p:cNvSpPr/>
          <p:nvPr/>
        </p:nvSpPr>
        <p:spPr>
          <a:xfrm>
            <a:off x="838440" y="238356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50" name="Tytuł 1_100"/>
          <p:cNvSpPr/>
          <p:nvPr/>
        </p:nvSpPr>
        <p:spPr>
          <a:xfrm>
            <a:off x="838440" y="92304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51" name="Symbol zastępczy zawartości 2_89"/>
          <p:cNvSpPr/>
          <p:nvPr/>
        </p:nvSpPr>
        <p:spPr>
          <a:xfrm>
            <a:off x="838440" y="238356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52" name="Prostokąt 251"/>
          <p:cNvSpPr/>
          <p:nvPr/>
        </p:nvSpPr>
        <p:spPr>
          <a:xfrm>
            <a:off x="0" y="6135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u="sng" strike="noStrike" spc="-1">
                <a:solidFill>
                  <a:srgbClr val="467886"/>
                </a:solidFill>
                <a:uFillTx/>
                <a:latin typeface="Arial"/>
                <a:ea typeface="DejaVu Sans"/>
              </a:rPr>
              <a:t>Źródło: https://gpelektron.pl/doradztwo-elektroenergetyczne/podstawowe-parametry-przekladnikow-pradowych/</a:t>
            </a:r>
            <a:r>
              <a:rPr lang="pl-PL" sz="1800" b="0" strike="noStrike" spc="-1">
                <a:solidFill>
                  <a:srgbClr val="000000"/>
                </a:solidFill>
                <a:latin typeface="Arial"/>
                <a:ea typeface="DejaVu Sans"/>
              </a:rPr>
              <a:t> </a:t>
            </a:r>
            <a:endParaRPr lang="pl-PL" sz="1800" b="0" strike="noStrike" spc="-1">
              <a:latin typeface="Arial"/>
            </a:endParaRPr>
          </a:p>
        </p:txBody>
      </p:sp>
      <p:sp>
        <p:nvSpPr>
          <p:cNvPr id="253" name="Prostokąt 252"/>
          <p:cNvSpPr/>
          <p:nvPr/>
        </p:nvSpPr>
        <p:spPr>
          <a:xfrm>
            <a:off x="360000" y="2558880"/>
            <a:ext cx="557856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Parametry znamionowe przekładnika prądowego </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254" name="Prostokąt 253"/>
          <p:cNvSpPr/>
          <p:nvPr/>
        </p:nvSpPr>
        <p:spPr>
          <a:xfrm>
            <a:off x="360000" y="3192840"/>
            <a:ext cx="11393280" cy="2136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Moc znamionowa</a:t>
            </a:r>
            <a:r>
              <a:rPr lang="pl-PL" sz="1800" b="0" strike="noStrike" spc="-1">
                <a:solidFill>
                  <a:srgbClr val="000000"/>
                </a:solidFill>
                <a:latin typeface="Arial"/>
                <a:ea typeface="DejaVu Sans"/>
              </a:rPr>
              <a:t> – wartość mocy pozornej (w woltoamperach przy określonym współczynniku mocy), którą przekładnik jest zdolny zasilać obwód wtórny przy znamionowym prądzie wtórnym i znamionowym obciążeniu.</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Najwyższe dopuszczalne napięcie urządzenia</a:t>
            </a:r>
            <a:r>
              <a:rPr lang="pl-PL" sz="1800" b="0" strike="noStrike" spc="-1">
                <a:solidFill>
                  <a:srgbClr val="000000"/>
                </a:solidFill>
                <a:latin typeface="Arial"/>
                <a:ea typeface="DejaVu Sans"/>
              </a:rPr>
              <a:t> – największa skuteczna wartość napięcia międzyprzewodowego, dla którego przekładnik jest przeznaczony ze względu na jego izolację.</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Znamionowy poziom izolacji </a:t>
            </a:r>
            <a:r>
              <a:rPr lang="pl-PL" sz="1800" b="0" strike="noStrike" spc="-1">
                <a:solidFill>
                  <a:srgbClr val="000000"/>
                </a:solidFill>
                <a:latin typeface="Arial"/>
                <a:ea typeface="DejaVu Sans"/>
              </a:rPr>
              <a:t>-</a:t>
            </a:r>
            <a:r>
              <a:rPr lang="pl-PL" sz="1800" b="1" strike="noStrike" spc="-1">
                <a:solidFill>
                  <a:srgbClr val="000000"/>
                </a:solidFill>
                <a:latin typeface="Arial"/>
                <a:ea typeface="DejaVu Sans"/>
              </a:rPr>
              <a:t> </a:t>
            </a:r>
            <a:r>
              <a:rPr lang="pl-PL" sz="1800" b="0" strike="noStrike" spc="-1">
                <a:solidFill>
                  <a:srgbClr val="000000"/>
                </a:solidFill>
                <a:latin typeface="Arial"/>
                <a:ea typeface="DejaVu Sans"/>
              </a:rPr>
              <a:t>kombinacja wartości napięć, które charakteryzują izolację przekładnika pod względem jego wytrzymałości dielektrycznej.</a:t>
            </a:r>
            <a:endParaRPr lang="pl-PL" sz="1800" b="0" strike="noStrike" spc="-1">
              <a:latin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5" name="Tytuł 1_101"/>
          <p:cNvSpPr/>
          <p:nvPr/>
        </p:nvSpPr>
        <p:spPr>
          <a:xfrm>
            <a:off x="838440" y="92304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256" name="Symbol zastępczy zawartości 2_90"/>
          <p:cNvSpPr/>
          <p:nvPr/>
        </p:nvSpPr>
        <p:spPr>
          <a:xfrm>
            <a:off x="838440" y="238356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57" name="Tytuł 1_102"/>
          <p:cNvSpPr/>
          <p:nvPr/>
        </p:nvSpPr>
        <p:spPr>
          <a:xfrm>
            <a:off x="838440" y="92304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58" name="Symbol zastępczy zawartości 2_91"/>
          <p:cNvSpPr/>
          <p:nvPr/>
        </p:nvSpPr>
        <p:spPr>
          <a:xfrm>
            <a:off x="838440" y="238356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59" name="Prostokąt 258"/>
          <p:cNvSpPr/>
          <p:nvPr/>
        </p:nvSpPr>
        <p:spPr>
          <a:xfrm>
            <a:off x="0" y="6135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u="sng" strike="noStrike" spc="-1">
                <a:solidFill>
                  <a:srgbClr val="467886"/>
                </a:solidFill>
                <a:uFillTx/>
                <a:latin typeface="Arial"/>
                <a:ea typeface="DejaVu Sans"/>
              </a:rPr>
              <a:t>Źródło: https://gpelektron.pl/doradztwo-elektroenergetyczne/podstawowe-parametry-przekladnikow-pradowych/</a:t>
            </a:r>
            <a:r>
              <a:rPr lang="pl-PL" sz="1800" b="0" strike="noStrike" spc="-1">
                <a:solidFill>
                  <a:srgbClr val="000000"/>
                </a:solidFill>
                <a:latin typeface="Arial"/>
                <a:ea typeface="DejaVu Sans"/>
              </a:rPr>
              <a:t> </a:t>
            </a:r>
            <a:endParaRPr lang="pl-PL" sz="1800" b="0" strike="noStrike" spc="-1">
              <a:latin typeface="Arial"/>
            </a:endParaRPr>
          </a:p>
        </p:txBody>
      </p:sp>
      <p:sp>
        <p:nvSpPr>
          <p:cNvPr id="260" name="Prostokąt 259"/>
          <p:cNvSpPr/>
          <p:nvPr/>
        </p:nvSpPr>
        <p:spPr>
          <a:xfrm>
            <a:off x="360000" y="2558880"/>
            <a:ext cx="557856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Parametry znamionowe przekładnika prądowego </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261" name="Prostokąt 260"/>
          <p:cNvSpPr/>
          <p:nvPr/>
        </p:nvSpPr>
        <p:spPr>
          <a:xfrm>
            <a:off x="360000" y="3192840"/>
            <a:ext cx="11393280" cy="2392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Znamionowy krótkotrwały prąd cieplny (Ith)</a:t>
            </a:r>
            <a:r>
              <a:rPr lang="pl-PL" sz="1800" b="0" strike="noStrike" spc="-1">
                <a:solidFill>
                  <a:srgbClr val="000000"/>
                </a:solidFill>
                <a:latin typeface="Arial"/>
                <a:ea typeface="DejaVu Sans"/>
              </a:rPr>
              <a:t> – wartość skuteczna prądu pierwotnego, który przekładnik ze zwartymi uzwojeniami wtórnymi powinien wytrzymać bez uszkodzenia w ciągu jednej sekundy.</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Znamionowy prąd dynamiczny (Idyn)</a:t>
            </a:r>
            <a:r>
              <a:rPr lang="pl-PL" sz="1800" b="0" strike="noStrike" spc="-1">
                <a:solidFill>
                  <a:srgbClr val="000000"/>
                </a:solidFill>
                <a:latin typeface="Arial"/>
                <a:ea typeface="DejaVu Sans"/>
              </a:rPr>
              <a:t> – wartość szczytowa prądu pierwotnego, który przekładnik ze zwartymi uzwojeniami wtórnymi powinien wytrzymać bez uszkodzenia elektrycznego lub mechanicznego w wyniku działania sił elektromagnetycznych.</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Znamionowy długotrwały prąd cieplny</a:t>
            </a:r>
            <a:r>
              <a:rPr lang="pl-PL" sz="1800" b="0" strike="noStrike" spc="-1">
                <a:solidFill>
                  <a:srgbClr val="000000"/>
                </a:solidFill>
                <a:latin typeface="Arial"/>
                <a:ea typeface="DejaVu Sans"/>
              </a:rPr>
              <a:t> – wartość prądu, który może trwale płynąć w uzwojeniu pierwotnym, przy znamionowym obciążeniu uzwojenia wtórnego, bez wzrostu temperatury ponad dopuszczalną wartość.</a:t>
            </a:r>
            <a:endParaRPr lang="pl-PL" sz="1800" b="0" strike="noStrike" spc="-1">
              <a:latin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 name="Tytuł 1_195"/>
          <p:cNvSpPr/>
          <p:nvPr/>
        </p:nvSpPr>
        <p:spPr>
          <a:xfrm>
            <a:off x="838440" y="92304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263" name="Symbol zastępczy zawartości 2_184"/>
          <p:cNvSpPr/>
          <p:nvPr/>
        </p:nvSpPr>
        <p:spPr>
          <a:xfrm>
            <a:off x="838440" y="238356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64" name="Tytuł 1_196"/>
          <p:cNvSpPr/>
          <p:nvPr/>
        </p:nvSpPr>
        <p:spPr>
          <a:xfrm>
            <a:off x="838440" y="92304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65" name="Symbol zastępczy zawartości 2_185"/>
          <p:cNvSpPr/>
          <p:nvPr/>
        </p:nvSpPr>
        <p:spPr>
          <a:xfrm>
            <a:off x="838440" y="238356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66" name="Prostokąt 265"/>
          <p:cNvSpPr/>
          <p:nvPr/>
        </p:nvSpPr>
        <p:spPr>
          <a:xfrm>
            <a:off x="0" y="6135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u="sng" strike="noStrike" spc="-1">
                <a:solidFill>
                  <a:srgbClr val="467886"/>
                </a:solidFill>
                <a:uFillTx/>
                <a:latin typeface="Arial"/>
                <a:ea typeface="DejaVu Sans"/>
              </a:rPr>
              <a:t>Źródło: www.salama.pl</a:t>
            </a:r>
            <a:r>
              <a:rPr lang="pl-PL" sz="1800" b="0" strike="noStrike" spc="-1">
                <a:solidFill>
                  <a:srgbClr val="000000"/>
                </a:solidFill>
                <a:latin typeface="Arial"/>
                <a:ea typeface="DejaVu Sans"/>
              </a:rPr>
              <a:t> </a:t>
            </a:r>
            <a:endParaRPr lang="pl-PL" sz="1800" b="0" strike="noStrike" spc="-1">
              <a:latin typeface="Arial"/>
            </a:endParaRPr>
          </a:p>
        </p:txBody>
      </p:sp>
      <p:sp>
        <p:nvSpPr>
          <p:cNvPr id="267" name="Prostokąt 266"/>
          <p:cNvSpPr/>
          <p:nvPr/>
        </p:nvSpPr>
        <p:spPr>
          <a:xfrm>
            <a:off x="360000" y="2558880"/>
            <a:ext cx="1205928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Dlaczego nie wolno rozłączać przekładnika prądowego pod napięciem? </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268" name="Prostokąt 267"/>
          <p:cNvSpPr/>
          <p:nvPr/>
        </p:nvSpPr>
        <p:spPr>
          <a:xfrm>
            <a:off x="360000" y="3192840"/>
            <a:ext cx="11393280" cy="2392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Nigdy nie wolno otwierać obwodu wtórnego przekładnika prądowego, gdy przez uzwojenie pierwotne płynie prąd. Jeśli konieczne jest odłączenie urządzenia pomiarowego, należy najpierw zewrzeć zaciski wtórne (stosuje się do tego specjalne zworki, lub dedykowane listwy pomiarowe z funkcją zwarcia).</a:t>
            </a:r>
            <a:endParaRPr lang="pl-PL" sz="1800" b="0" strike="noStrike" spc="-1">
              <a:latin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Tytuł 1_1"/>
          <p:cNvSpPr/>
          <p:nvPr/>
        </p:nvSpPr>
        <p:spPr>
          <a:xfrm>
            <a:off x="828000" y="47808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0" strike="noStrike" spc="-1">
                <a:solidFill>
                  <a:srgbClr val="000000"/>
                </a:solidFill>
                <a:latin typeface="Aptos Display"/>
                <a:ea typeface="DejaVu Sans"/>
              </a:rPr>
              <a:t>Moduł 1: Wiedza z zakresu bezpiecznego montażu i eksploatacji obwodów wtórnych</a:t>
            </a:r>
            <a:endParaRPr lang="pl-PL" sz="4400" b="0" strike="noStrike" spc="-1">
              <a:latin typeface="Arial"/>
            </a:endParaRPr>
          </a:p>
        </p:txBody>
      </p:sp>
      <p:sp>
        <p:nvSpPr>
          <p:cNvPr id="81" name="Symbol zastępczy zawartości 2_1"/>
          <p:cNvSpPr/>
          <p:nvPr/>
        </p:nvSpPr>
        <p:spPr>
          <a:xfrm>
            <a:off x="720000" y="270000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228600" indent="-224280">
              <a:lnSpc>
                <a:spcPct val="90000"/>
              </a:lnSpc>
              <a:spcBef>
                <a:spcPts val="1001"/>
              </a:spcBef>
              <a:buClr>
                <a:srgbClr val="000000"/>
              </a:buClr>
              <a:buFont typeface="Aptos Display"/>
              <a:buAutoNum type="arabicPeriod"/>
            </a:pPr>
            <a:r>
              <a:rPr lang="pl-PL" sz="2800" b="1" strike="noStrike" spc="-1">
                <a:solidFill>
                  <a:srgbClr val="000000"/>
                </a:solidFill>
                <a:latin typeface="Aptos"/>
                <a:ea typeface="DejaVu Sans"/>
              </a:rPr>
              <a:t> Charakterystyka obwodów wtórnych </a:t>
            </a:r>
            <a:endParaRPr lang="pl-PL" sz="2800" b="0" strike="noStrike" spc="-1">
              <a:latin typeface="Arial"/>
            </a:endParaRPr>
          </a:p>
          <a:p>
            <a:pPr marL="228600" indent="-224280">
              <a:lnSpc>
                <a:spcPct val="90000"/>
              </a:lnSpc>
              <a:spcBef>
                <a:spcPts val="1001"/>
              </a:spcBef>
              <a:buClr>
                <a:srgbClr val="000000"/>
              </a:buClr>
              <a:buFont typeface="Aptos Display"/>
              <a:buAutoNum type="arabicPeriod"/>
            </a:pPr>
            <a:r>
              <a:rPr lang="pl-PL" sz="2800" b="1" strike="noStrike" spc="-1">
                <a:solidFill>
                  <a:srgbClr val="000000"/>
                </a:solidFill>
                <a:latin typeface="Aptos"/>
                <a:ea typeface="DejaVu Sans"/>
              </a:rPr>
              <a:t> Dokumentacja techniczna </a:t>
            </a:r>
            <a:endParaRPr lang="pl-PL" sz="2800" b="0" strike="noStrike" spc="-1">
              <a:latin typeface="Arial"/>
            </a:endParaRPr>
          </a:p>
          <a:p>
            <a:pPr marL="228600" indent="-224280">
              <a:lnSpc>
                <a:spcPct val="90000"/>
              </a:lnSpc>
              <a:spcBef>
                <a:spcPts val="1001"/>
              </a:spcBef>
              <a:buClr>
                <a:srgbClr val="000000"/>
              </a:buClr>
              <a:buFont typeface="Aptos Display"/>
              <a:buAutoNum type="arabicPeriod"/>
            </a:pPr>
            <a:r>
              <a:rPr lang="pl-PL" sz="2800" b="1" strike="noStrike" spc="-1">
                <a:solidFill>
                  <a:srgbClr val="000000"/>
                </a:solidFill>
                <a:latin typeface="Aptos"/>
                <a:ea typeface="DejaVu Sans"/>
              </a:rPr>
              <a:t> BHP przy pracy z urządzeniami elektrycznymi</a:t>
            </a:r>
            <a:endParaRPr lang="pl-PL" sz="2800" b="0" strike="noStrike" spc="-1">
              <a:latin typeface="Arial"/>
            </a:endParaRPr>
          </a:p>
          <a:p>
            <a:pPr marL="228600" indent="-224280">
              <a:lnSpc>
                <a:spcPct val="90000"/>
              </a:lnSpc>
              <a:spcBef>
                <a:spcPts val="1001"/>
              </a:spcBef>
              <a:buClr>
                <a:srgbClr val="000000"/>
              </a:buClr>
              <a:buFont typeface="Aptos Display"/>
              <a:buAutoNum type="arabicPeriod"/>
            </a:pPr>
            <a:r>
              <a:rPr lang="pl-PL" sz="2800" b="1" strike="noStrike" spc="-1">
                <a:solidFill>
                  <a:srgbClr val="000000"/>
                </a:solidFill>
                <a:latin typeface="Aptos"/>
                <a:ea typeface="DejaVu Sans"/>
              </a:rPr>
              <a:t> Zasady organizacji i wykonywania prac przy urządzeniach elektroenergetycznych</a:t>
            </a:r>
            <a:endParaRPr lang="pl-PL" sz="2800" b="0" strike="noStrike" spc="-1">
              <a:latin typeface="Arial"/>
            </a:endParaRPr>
          </a:p>
          <a:p>
            <a:pPr>
              <a:lnSpc>
                <a:spcPct val="90000"/>
              </a:lnSpc>
              <a:spcBef>
                <a:spcPts val="1001"/>
              </a:spcBef>
              <a:tabLst>
                <a:tab pos="0" algn="l"/>
              </a:tabLst>
            </a:pPr>
            <a:endParaRPr lang="pl-PL" sz="2800" b="0" strike="noStrike" spc="-1">
              <a:latin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 name="Tytuł 1_197"/>
          <p:cNvSpPr/>
          <p:nvPr/>
        </p:nvSpPr>
        <p:spPr>
          <a:xfrm>
            <a:off x="838440" y="92304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270" name="Symbol zastępczy zawartości 2_186"/>
          <p:cNvSpPr/>
          <p:nvPr/>
        </p:nvSpPr>
        <p:spPr>
          <a:xfrm>
            <a:off x="838440" y="238356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71" name="Tytuł 1_198"/>
          <p:cNvSpPr/>
          <p:nvPr/>
        </p:nvSpPr>
        <p:spPr>
          <a:xfrm>
            <a:off x="838440" y="92304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72" name="Symbol zastępczy zawartości 2_187"/>
          <p:cNvSpPr/>
          <p:nvPr/>
        </p:nvSpPr>
        <p:spPr>
          <a:xfrm>
            <a:off x="838440" y="238356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73" name="Prostokąt 272"/>
          <p:cNvSpPr/>
          <p:nvPr/>
        </p:nvSpPr>
        <p:spPr>
          <a:xfrm>
            <a:off x="0" y="6135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u="sng" strike="noStrike" spc="-1">
                <a:solidFill>
                  <a:srgbClr val="467886"/>
                </a:solidFill>
                <a:uFillTx/>
                <a:latin typeface="Arial"/>
                <a:ea typeface="DejaVu Sans"/>
              </a:rPr>
              <a:t>Źródło: www.salama.pl</a:t>
            </a:r>
            <a:r>
              <a:rPr lang="pl-PL" sz="1800" b="0" strike="noStrike" spc="-1">
                <a:solidFill>
                  <a:srgbClr val="000000"/>
                </a:solidFill>
                <a:latin typeface="Arial"/>
                <a:ea typeface="DejaVu Sans"/>
              </a:rPr>
              <a:t> </a:t>
            </a:r>
            <a:endParaRPr lang="pl-PL" sz="1800" b="0" strike="noStrike" spc="-1">
              <a:latin typeface="Arial"/>
            </a:endParaRPr>
          </a:p>
        </p:txBody>
      </p:sp>
      <p:sp>
        <p:nvSpPr>
          <p:cNvPr id="274" name="Prostokąt 273"/>
          <p:cNvSpPr/>
          <p:nvPr/>
        </p:nvSpPr>
        <p:spPr>
          <a:xfrm>
            <a:off x="360000" y="2558880"/>
            <a:ext cx="1205928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Jak dobrać przekrój kabla do przekładnika prądowego?</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275" name="Prostokąt 274"/>
          <p:cNvSpPr/>
          <p:nvPr/>
        </p:nvSpPr>
        <p:spPr>
          <a:xfrm>
            <a:off x="360000" y="3192840"/>
            <a:ext cx="11393280" cy="2392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W instalacjach z licznikami energii elektrycznej współpracującymi z przekładnikami prądowymi, dobór odpowiedniego przekroju kabli pomiarowych łączących przekładnik z licznikiem ma kluczowe znaczenie zarówno dla dokładności pomiaru, jak i dla bezpieczeństwa całego systemu. Zbyt duża rezystancja żył kabli może prowadzić do zaniżenia wskazań licznika, a w skrajnych przypadkach do przeciążenia przekładnika prądowego.</a:t>
            </a:r>
            <a:endParaRPr lang="pl-PL" sz="1800" b="0" strike="noStrike" spc="-1">
              <a:latin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 name="Tytuł 1_199"/>
          <p:cNvSpPr/>
          <p:nvPr/>
        </p:nvSpPr>
        <p:spPr>
          <a:xfrm>
            <a:off x="838440" y="92304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277" name="Symbol zastępczy zawartości 2_188"/>
          <p:cNvSpPr/>
          <p:nvPr/>
        </p:nvSpPr>
        <p:spPr>
          <a:xfrm>
            <a:off x="838440" y="238356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78" name="Tytuł 1_200"/>
          <p:cNvSpPr/>
          <p:nvPr/>
        </p:nvSpPr>
        <p:spPr>
          <a:xfrm>
            <a:off x="838440" y="92304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79" name="Symbol zastępczy zawartości 2_189"/>
          <p:cNvSpPr/>
          <p:nvPr/>
        </p:nvSpPr>
        <p:spPr>
          <a:xfrm>
            <a:off x="838440" y="238356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80" name="Prostokąt 279"/>
          <p:cNvSpPr/>
          <p:nvPr/>
        </p:nvSpPr>
        <p:spPr>
          <a:xfrm>
            <a:off x="0" y="6135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u="sng" strike="noStrike" spc="-1">
                <a:solidFill>
                  <a:srgbClr val="467886"/>
                </a:solidFill>
                <a:uFillTx/>
                <a:latin typeface="Arial"/>
                <a:ea typeface="DejaVu Sans"/>
              </a:rPr>
              <a:t>Źródło: www.salama.pl</a:t>
            </a:r>
            <a:r>
              <a:rPr lang="pl-PL" sz="1800" b="0" strike="noStrike" spc="-1">
                <a:solidFill>
                  <a:srgbClr val="000000"/>
                </a:solidFill>
                <a:latin typeface="Arial"/>
                <a:ea typeface="DejaVu Sans"/>
              </a:rPr>
              <a:t> </a:t>
            </a:r>
            <a:endParaRPr lang="pl-PL" sz="1800" b="0" strike="noStrike" spc="-1">
              <a:latin typeface="Arial"/>
            </a:endParaRPr>
          </a:p>
        </p:txBody>
      </p:sp>
      <p:sp>
        <p:nvSpPr>
          <p:cNvPr id="281" name="Prostokąt 280"/>
          <p:cNvSpPr/>
          <p:nvPr/>
        </p:nvSpPr>
        <p:spPr>
          <a:xfrm>
            <a:off x="360000" y="2558880"/>
            <a:ext cx="1205928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Jak dobrać przekrój kabla do przekładnika prądowego?</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282" name="Prostokąt 281"/>
          <p:cNvSpPr/>
          <p:nvPr/>
        </p:nvSpPr>
        <p:spPr>
          <a:xfrm>
            <a:off x="360000" y="3192840"/>
            <a:ext cx="11393280" cy="2392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Aby określić maksymalną dopuszczalną długość kabla przy zadanym przekroju, należy skorzystać z poniższego wzoru:</a:t>
            </a:r>
            <a:endParaRPr lang="pl-PL" sz="1800" b="0" strike="noStrike" spc="-1">
              <a:latin typeface="Arial"/>
            </a:endParaRPr>
          </a:p>
        </p:txBody>
      </p:sp>
      <p:pic>
        <p:nvPicPr>
          <p:cNvPr id="283" name="Obraz 282"/>
          <p:cNvPicPr/>
          <p:nvPr/>
        </p:nvPicPr>
        <p:blipFill>
          <a:blip r:embed="rId2"/>
          <a:stretch/>
        </p:blipFill>
        <p:spPr>
          <a:xfrm>
            <a:off x="2621520" y="3960000"/>
            <a:ext cx="5837760" cy="2189520"/>
          </a:xfrm>
          <a:prstGeom prst="rect">
            <a:avLst/>
          </a:prstGeom>
          <a:ln w="0">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 name="Tytuł 1_107"/>
          <p:cNvSpPr/>
          <p:nvPr/>
        </p:nvSpPr>
        <p:spPr>
          <a:xfrm>
            <a:off x="838440" y="92304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285" name="Symbol zastępczy zawartości 2_96"/>
          <p:cNvSpPr/>
          <p:nvPr/>
        </p:nvSpPr>
        <p:spPr>
          <a:xfrm>
            <a:off x="838440" y="238356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86" name="Tytuł 1_108"/>
          <p:cNvSpPr/>
          <p:nvPr/>
        </p:nvSpPr>
        <p:spPr>
          <a:xfrm>
            <a:off x="838440" y="92304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87" name="Symbol zastępczy zawartości 2_97"/>
          <p:cNvSpPr/>
          <p:nvPr/>
        </p:nvSpPr>
        <p:spPr>
          <a:xfrm>
            <a:off x="838440" y="238356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88" name="Prostokąt 287"/>
          <p:cNvSpPr/>
          <p:nvPr/>
        </p:nvSpPr>
        <p:spPr>
          <a:xfrm>
            <a:off x="0" y="6135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u="sng" strike="noStrike" spc="-1">
                <a:solidFill>
                  <a:srgbClr val="467886"/>
                </a:solidFill>
                <a:uFillTx/>
                <a:latin typeface="Arial"/>
                <a:ea typeface="DejaVu Sans"/>
              </a:rPr>
              <a:t>Źródło: www.abb.com</a:t>
            </a:r>
            <a:r>
              <a:rPr lang="pl-PL" sz="1800" b="0" strike="noStrike" spc="-1">
                <a:solidFill>
                  <a:srgbClr val="000000"/>
                </a:solidFill>
                <a:latin typeface="Arial"/>
                <a:ea typeface="DejaVu Sans"/>
              </a:rPr>
              <a:t> </a:t>
            </a:r>
            <a:endParaRPr lang="pl-PL" sz="1800" b="0" strike="noStrike" spc="-1">
              <a:latin typeface="Arial"/>
            </a:endParaRPr>
          </a:p>
        </p:txBody>
      </p:sp>
      <p:sp>
        <p:nvSpPr>
          <p:cNvPr id="289" name="Prostokąt 288"/>
          <p:cNvSpPr/>
          <p:nvPr/>
        </p:nvSpPr>
        <p:spPr>
          <a:xfrm>
            <a:off x="360000" y="2558880"/>
            <a:ext cx="12058920" cy="860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Praktyczne przykłady dokumentacji przekładników prądowych produkcji ABB </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290" name="Obraz 289"/>
          <p:cNvPicPr/>
          <p:nvPr/>
        </p:nvPicPr>
        <p:blipFill>
          <a:blip r:embed="rId2"/>
          <a:stretch/>
        </p:blipFill>
        <p:spPr>
          <a:xfrm>
            <a:off x="465120" y="3060000"/>
            <a:ext cx="3673800" cy="3195000"/>
          </a:xfrm>
          <a:prstGeom prst="rect">
            <a:avLst/>
          </a:prstGeom>
          <a:ln w="0">
            <a:noFill/>
          </a:ln>
        </p:spPr>
      </p:pic>
      <p:pic>
        <p:nvPicPr>
          <p:cNvPr id="291" name="Obraz 290"/>
          <p:cNvPicPr/>
          <p:nvPr/>
        </p:nvPicPr>
        <p:blipFill>
          <a:blip r:embed="rId3"/>
          <a:stretch/>
        </p:blipFill>
        <p:spPr>
          <a:xfrm>
            <a:off x="5940000" y="3060000"/>
            <a:ext cx="5937840" cy="3238920"/>
          </a:xfrm>
          <a:prstGeom prst="rect">
            <a:avLst/>
          </a:prstGeom>
          <a:ln w="0">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 name="Tytuł 1_109"/>
          <p:cNvSpPr/>
          <p:nvPr/>
        </p:nvSpPr>
        <p:spPr>
          <a:xfrm>
            <a:off x="838440" y="92304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293" name="Symbol zastępczy zawartości 2_98"/>
          <p:cNvSpPr/>
          <p:nvPr/>
        </p:nvSpPr>
        <p:spPr>
          <a:xfrm>
            <a:off x="838440" y="238356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94" name="Tytuł 1_110"/>
          <p:cNvSpPr/>
          <p:nvPr/>
        </p:nvSpPr>
        <p:spPr>
          <a:xfrm>
            <a:off x="838440" y="92304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295" name="Symbol zastępczy zawartości 2_99"/>
          <p:cNvSpPr/>
          <p:nvPr/>
        </p:nvSpPr>
        <p:spPr>
          <a:xfrm>
            <a:off x="838440" y="238356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296" name="Prostokąt 295"/>
          <p:cNvSpPr/>
          <p:nvPr/>
        </p:nvSpPr>
        <p:spPr>
          <a:xfrm>
            <a:off x="0" y="6135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u="sng" strike="noStrike" spc="-1">
                <a:solidFill>
                  <a:srgbClr val="467886"/>
                </a:solidFill>
                <a:uFillTx/>
                <a:latin typeface="Arial"/>
                <a:ea typeface="DejaVu Sans"/>
              </a:rPr>
              <a:t>Źródło: www.abb.com</a:t>
            </a:r>
            <a:r>
              <a:rPr lang="pl-PL" sz="1800" b="0" strike="noStrike" spc="-1">
                <a:solidFill>
                  <a:srgbClr val="000000"/>
                </a:solidFill>
                <a:latin typeface="Arial"/>
                <a:ea typeface="DejaVu Sans"/>
              </a:rPr>
              <a:t> </a:t>
            </a:r>
            <a:endParaRPr lang="pl-PL" sz="1800" b="0" strike="noStrike" spc="-1">
              <a:latin typeface="Arial"/>
            </a:endParaRPr>
          </a:p>
        </p:txBody>
      </p:sp>
      <p:sp>
        <p:nvSpPr>
          <p:cNvPr id="297" name="Prostokąt 296"/>
          <p:cNvSpPr/>
          <p:nvPr/>
        </p:nvSpPr>
        <p:spPr>
          <a:xfrm>
            <a:off x="360000" y="2558880"/>
            <a:ext cx="12058920" cy="860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Praktyczne przykłady dokumentacji przekładników prądowych produkcji ABB </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298" name="Obraz 297"/>
          <p:cNvPicPr/>
          <p:nvPr/>
        </p:nvPicPr>
        <p:blipFill>
          <a:blip r:embed="rId2"/>
          <a:stretch/>
        </p:blipFill>
        <p:spPr>
          <a:xfrm>
            <a:off x="2667960" y="3322080"/>
            <a:ext cx="6932880" cy="2436840"/>
          </a:xfrm>
          <a:prstGeom prst="rect">
            <a:avLst/>
          </a:prstGeom>
          <a:ln w="0">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 name="Tytuł 1_111"/>
          <p:cNvSpPr/>
          <p:nvPr/>
        </p:nvSpPr>
        <p:spPr>
          <a:xfrm>
            <a:off x="838440" y="92304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300" name="Symbol zastępczy zawartości 2_100"/>
          <p:cNvSpPr/>
          <p:nvPr/>
        </p:nvSpPr>
        <p:spPr>
          <a:xfrm>
            <a:off x="838440" y="238356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01" name="Tytuł 1_112"/>
          <p:cNvSpPr/>
          <p:nvPr/>
        </p:nvSpPr>
        <p:spPr>
          <a:xfrm>
            <a:off x="838440" y="92304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302" name="Symbol zastępczy zawartości 2_101"/>
          <p:cNvSpPr/>
          <p:nvPr/>
        </p:nvSpPr>
        <p:spPr>
          <a:xfrm>
            <a:off x="838440" y="238356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03" name="Prostokąt 302"/>
          <p:cNvSpPr/>
          <p:nvPr/>
        </p:nvSpPr>
        <p:spPr>
          <a:xfrm>
            <a:off x="0" y="6135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u="sng" strike="noStrike" spc="-1">
                <a:solidFill>
                  <a:srgbClr val="467886"/>
                </a:solidFill>
                <a:uFillTx/>
                <a:latin typeface="Arial"/>
                <a:ea typeface="DejaVu Sans"/>
              </a:rPr>
              <a:t>Źródło: www.abb.com</a:t>
            </a:r>
            <a:r>
              <a:rPr lang="pl-PL" sz="1800" b="0" strike="noStrike" spc="-1">
                <a:solidFill>
                  <a:srgbClr val="000000"/>
                </a:solidFill>
                <a:latin typeface="Arial"/>
                <a:ea typeface="DejaVu Sans"/>
              </a:rPr>
              <a:t> </a:t>
            </a:r>
            <a:endParaRPr lang="pl-PL" sz="1800" b="0" strike="noStrike" spc="-1">
              <a:latin typeface="Arial"/>
            </a:endParaRPr>
          </a:p>
        </p:txBody>
      </p:sp>
      <p:sp>
        <p:nvSpPr>
          <p:cNvPr id="304" name="Prostokąt 303"/>
          <p:cNvSpPr/>
          <p:nvPr/>
        </p:nvSpPr>
        <p:spPr>
          <a:xfrm>
            <a:off x="360000" y="2558880"/>
            <a:ext cx="12058920" cy="860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Praktyczne przykłady dokumentacji przekładników prądowych produkcji ABB </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305" name="Obraz 304"/>
          <p:cNvPicPr/>
          <p:nvPr/>
        </p:nvPicPr>
        <p:blipFill>
          <a:blip r:embed="rId2"/>
          <a:stretch/>
        </p:blipFill>
        <p:spPr>
          <a:xfrm>
            <a:off x="2360520" y="3332520"/>
            <a:ext cx="6818400" cy="2246400"/>
          </a:xfrm>
          <a:prstGeom prst="rect">
            <a:avLst/>
          </a:prstGeom>
          <a:ln w="0">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 name="Tytuł 1_113"/>
          <p:cNvSpPr/>
          <p:nvPr/>
        </p:nvSpPr>
        <p:spPr>
          <a:xfrm>
            <a:off x="838440" y="92304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307" name="Symbol zastępczy zawartości 2_102"/>
          <p:cNvSpPr/>
          <p:nvPr/>
        </p:nvSpPr>
        <p:spPr>
          <a:xfrm>
            <a:off x="838440" y="238356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08" name="Tytuł 1_114"/>
          <p:cNvSpPr/>
          <p:nvPr/>
        </p:nvSpPr>
        <p:spPr>
          <a:xfrm>
            <a:off x="838440" y="92304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309" name="Symbol zastępczy zawartości 2_103"/>
          <p:cNvSpPr/>
          <p:nvPr/>
        </p:nvSpPr>
        <p:spPr>
          <a:xfrm>
            <a:off x="838440" y="238356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10" name="Prostokąt 309"/>
          <p:cNvSpPr/>
          <p:nvPr/>
        </p:nvSpPr>
        <p:spPr>
          <a:xfrm>
            <a:off x="0" y="6135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u="sng" strike="noStrike" spc="-1">
                <a:solidFill>
                  <a:srgbClr val="467886"/>
                </a:solidFill>
                <a:uFillTx/>
                <a:latin typeface="Arial"/>
                <a:ea typeface="DejaVu Sans"/>
              </a:rPr>
              <a:t>Źródło: www.astat.pl</a:t>
            </a:r>
            <a:r>
              <a:rPr lang="pl-PL" sz="1800" b="0" strike="noStrike" spc="-1">
                <a:solidFill>
                  <a:srgbClr val="000000"/>
                </a:solidFill>
                <a:latin typeface="Arial"/>
                <a:ea typeface="DejaVu Sans"/>
              </a:rPr>
              <a:t> </a:t>
            </a:r>
            <a:endParaRPr lang="pl-PL" sz="1800" b="0" strike="noStrike" spc="-1">
              <a:latin typeface="Arial"/>
            </a:endParaRPr>
          </a:p>
        </p:txBody>
      </p:sp>
      <p:sp>
        <p:nvSpPr>
          <p:cNvPr id="311" name="Prostokąt 310"/>
          <p:cNvSpPr/>
          <p:nvPr/>
        </p:nvSpPr>
        <p:spPr>
          <a:xfrm>
            <a:off x="360000" y="2558880"/>
            <a:ext cx="12058920" cy="860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Praktyczne przykłady dokumentacji przekładników prądowych MBS </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312" name="Obraz 311"/>
          <p:cNvPicPr/>
          <p:nvPr/>
        </p:nvPicPr>
        <p:blipFill>
          <a:blip r:embed="rId2"/>
          <a:stretch/>
        </p:blipFill>
        <p:spPr>
          <a:xfrm>
            <a:off x="9000000" y="2853000"/>
            <a:ext cx="3018960" cy="3625920"/>
          </a:xfrm>
          <a:prstGeom prst="rect">
            <a:avLst/>
          </a:prstGeom>
          <a:ln w="0">
            <a:noFill/>
          </a:ln>
        </p:spPr>
      </p:pic>
      <p:pic>
        <p:nvPicPr>
          <p:cNvPr id="313" name="Obraz 312"/>
          <p:cNvPicPr/>
          <p:nvPr/>
        </p:nvPicPr>
        <p:blipFill>
          <a:blip r:embed="rId3"/>
          <a:stretch/>
        </p:blipFill>
        <p:spPr>
          <a:xfrm>
            <a:off x="3060000" y="3060000"/>
            <a:ext cx="4651920" cy="3439440"/>
          </a:xfrm>
          <a:prstGeom prst="rect">
            <a:avLst/>
          </a:prstGeom>
          <a:ln w="0">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4" name="Obraz 313"/>
          <p:cNvPicPr/>
          <p:nvPr/>
        </p:nvPicPr>
        <p:blipFill>
          <a:blip r:embed="rId2"/>
          <a:stretch/>
        </p:blipFill>
        <p:spPr>
          <a:xfrm>
            <a:off x="147960" y="3060000"/>
            <a:ext cx="5252400" cy="3418920"/>
          </a:xfrm>
          <a:prstGeom prst="rect">
            <a:avLst/>
          </a:prstGeom>
          <a:ln w="0">
            <a:noFill/>
          </a:ln>
        </p:spPr>
      </p:pic>
      <p:sp>
        <p:nvSpPr>
          <p:cNvPr id="315" name="Tytuł 1_115"/>
          <p:cNvSpPr/>
          <p:nvPr/>
        </p:nvSpPr>
        <p:spPr>
          <a:xfrm>
            <a:off x="838440" y="92304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316" name="Symbol zastępczy zawartości 2_104"/>
          <p:cNvSpPr/>
          <p:nvPr/>
        </p:nvSpPr>
        <p:spPr>
          <a:xfrm>
            <a:off x="838440" y="238356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17" name="Tytuł 1_116"/>
          <p:cNvSpPr/>
          <p:nvPr/>
        </p:nvSpPr>
        <p:spPr>
          <a:xfrm>
            <a:off x="838440" y="92304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318" name="Symbol zastępczy zawartości 2_105"/>
          <p:cNvSpPr/>
          <p:nvPr/>
        </p:nvSpPr>
        <p:spPr>
          <a:xfrm>
            <a:off x="838440" y="238356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19" name="Prostokąt 318"/>
          <p:cNvSpPr/>
          <p:nvPr/>
        </p:nvSpPr>
        <p:spPr>
          <a:xfrm>
            <a:off x="0" y="6135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u="sng" strike="noStrike" spc="-1">
                <a:solidFill>
                  <a:srgbClr val="467886"/>
                </a:solidFill>
                <a:uFillTx/>
                <a:latin typeface="Arial"/>
                <a:ea typeface="DejaVu Sans"/>
              </a:rPr>
              <a:t>Źródło: www.astat.pl</a:t>
            </a:r>
            <a:r>
              <a:rPr lang="pl-PL" sz="1800" b="0" strike="noStrike" spc="-1">
                <a:solidFill>
                  <a:srgbClr val="000000"/>
                </a:solidFill>
                <a:latin typeface="Arial"/>
                <a:ea typeface="DejaVu Sans"/>
              </a:rPr>
              <a:t> </a:t>
            </a:r>
            <a:endParaRPr lang="pl-PL" sz="1800" b="0" strike="noStrike" spc="-1">
              <a:latin typeface="Arial"/>
            </a:endParaRPr>
          </a:p>
        </p:txBody>
      </p:sp>
      <p:sp>
        <p:nvSpPr>
          <p:cNvPr id="320" name="Prostokąt 319"/>
          <p:cNvSpPr/>
          <p:nvPr/>
        </p:nvSpPr>
        <p:spPr>
          <a:xfrm>
            <a:off x="360000" y="2558880"/>
            <a:ext cx="12058920" cy="860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Praktyczne przykłady dokumentacji przekładników prądowych MBS </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321" name="Obraz 320"/>
          <p:cNvPicPr/>
          <p:nvPr/>
        </p:nvPicPr>
        <p:blipFill>
          <a:blip r:embed="rId3"/>
          <a:stretch/>
        </p:blipFill>
        <p:spPr>
          <a:xfrm>
            <a:off x="6033600" y="2986560"/>
            <a:ext cx="6025320" cy="3672360"/>
          </a:xfrm>
          <a:prstGeom prst="rect">
            <a:avLst/>
          </a:prstGeom>
          <a:ln w="0">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 name="Tytuł 1_117"/>
          <p:cNvSpPr/>
          <p:nvPr/>
        </p:nvSpPr>
        <p:spPr>
          <a:xfrm>
            <a:off x="83844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323" name="Symbol zastępczy zawartości 2_106"/>
          <p:cNvSpPr/>
          <p:nvPr/>
        </p:nvSpPr>
        <p:spPr>
          <a:xfrm>
            <a:off x="838440" y="227412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24" name="Tytuł 1_118"/>
          <p:cNvSpPr/>
          <p:nvPr/>
        </p:nvSpPr>
        <p:spPr>
          <a:xfrm>
            <a:off x="83844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325" name="Symbol zastępczy zawartości 2_107"/>
          <p:cNvSpPr/>
          <p:nvPr/>
        </p:nvSpPr>
        <p:spPr>
          <a:xfrm>
            <a:off x="838440" y="227412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26" name="Prostokąt 325"/>
          <p:cNvSpPr/>
          <p:nvPr/>
        </p:nvSpPr>
        <p:spPr>
          <a:xfrm>
            <a:off x="0" y="624528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a:t>
            </a:r>
            <a:r>
              <a:rPr lang="pl-PL" sz="1800" b="0" u="sng" strike="noStrike" spc="-1">
                <a:solidFill>
                  <a:srgbClr val="467886"/>
                </a:solidFill>
                <a:uFillTx/>
                <a:latin typeface="Arial"/>
                <a:ea typeface="DejaVu Sans"/>
              </a:rPr>
              <a:t>www.iautomatyka.pl</a:t>
            </a:r>
            <a:endParaRPr lang="pl-PL" sz="1800" b="0" strike="noStrike" spc="-1">
              <a:latin typeface="Arial"/>
            </a:endParaRPr>
          </a:p>
          <a:p>
            <a:pPr>
              <a:lnSpc>
                <a:spcPct val="100000"/>
              </a:lnSpc>
            </a:pPr>
            <a:r>
              <a:rPr lang="pl-PL" sz="1800" b="0" u="sng" strike="noStrike" spc="-1">
                <a:solidFill>
                  <a:srgbClr val="467886"/>
                </a:solidFill>
                <a:uFillTx/>
                <a:latin typeface="Arial"/>
                <a:ea typeface="DejaVu Sans"/>
              </a:rPr>
              <a:t>Źródło: www.wikipedia.org</a:t>
            </a:r>
            <a:endParaRPr lang="pl-PL" sz="1800" b="0" strike="noStrike" spc="-1">
              <a:latin typeface="Arial"/>
            </a:endParaRPr>
          </a:p>
        </p:txBody>
      </p:sp>
      <p:sp>
        <p:nvSpPr>
          <p:cNvPr id="327" name="Prostokąt 326"/>
          <p:cNvSpPr/>
          <p:nvPr/>
        </p:nvSpPr>
        <p:spPr>
          <a:xfrm>
            <a:off x="360000" y="2449440"/>
            <a:ext cx="557856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Podstawowe elementy obwodów wtórnych </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Przekaźnik –</a:t>
            </a:r>
            <a:r>
              <a:rPr lang="pl-PL" sz="1800" b="0" strike="noStrike" spc="-1">
                <a:solidFill>
                  <a:srgbClr val="000000"/>
                </a:solidFill>
                <a:latin typeface="Arial"/>
                <a:ea typeface="DejaVu Sans"/>
              </a:rPr>
              <a:t> urządzenie elektryczne lub elektroniczne zaprojektowane do wywołania ustalonej nagłej zmiany stanu w jednym lub więcej obwodach wyjściowych przy spełnieniu odpowiednich warunków wejściowych. Przekaźnik reaguje na zmianę pewnej wejściowej wielkości fizycznej (na przykład napięcia, natężenia prądu, ciśnienia płynu, temperatury) w taki sposób, że po przekroczeniu pewnej jej wartości sygnał wyjściowy zmienia się skokowo (z reguły z włącz na wyłącz albo odwrotnie).</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328" name="Obraz 327"/>
          <p:cNvPicPr/>
          <p:nvPr/>
        </p:nvPicPr>
        <p:blipFill>
          <a:blip r:embed="rId2"/>
          <a:stretch/>
        </p:blipFill>
        <p:spPr>
          <a:xfrm>
            <a:off x="6089400" y="2340000"/>
            <a:ext cx="6009480" cy="3598920"/>
          </a:xfrm>
          <a:prstGeom prst="rect">
            <a:avLst/>
          </a:prstGeom>
          <a:ln w="0">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 name="Tytuł 1_119"/>
          <p:cNvSpPr/>
          <p:nvPr/>
        </p:nvSpPr>
        <p:spPr>
          <a:xfrm>
            <a:off x="838440" y="92304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330" name="Symbol zastępczy zawartości 2_108"/>
          <p:cNvSpPr/>
          <p:nvPr/>
        </p:nvSpPr>
        <p:spPr>
          <a:xfrm>
            <a:off x="838440" y="238356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31" name="Tytuł 1_120"/>
          <p:cNvSpPr/>
          <p:nvPr/>
        </p:nvSpPr>
        <p:spPr>
          <a:xfrm>
            <a:off x="838440" y="92304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332" name="Symbol zastępczy zawartości 2_109"/>
          <p:cNvSpPr/>
          <p:nvPr/>
        </p:nvSpPr>
        <p:spPr>
          <a:xfrm>
            <a:off x="838440" y="238356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33" name="Prostokąt 332"/>
          <p:cNvSpPr/>
          <p:nvPr/>
        </p:nvSpPr>
        <p:spPr>
          <a:xfrm>
            <a:off x="0" y="6135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a:t>
            </a:r>
            <a:r>
              <a:rPr lang="pl-PL" sz="1800" b="0" u="sng" strike="noStrike" spc="-1">
                <a:solidFill>
                  <a:srgbClr val="467886"/>
                </a:solidFill>
                <a:uFillTx/>
                <a:latin typeface="Arial"/>
                <a:ea typeface="DejaVu Sans"/>
              </a:rPr>
              <a:t>www.iautomatyka.pl</a:t>
            </a:r>
            <a:endParaRPr lang="pl-PL" sz="1800" b="0" strike="noStrike" spc="-1">
              <a:latin typeface="Arial"/>
            </a:endParaRPr>
          </a:p>
          <a:p>
            <a:pPr>
              <a:lnSpc>
                <a:spcPct val="100000"/>
              </a:lnSpc>
            </a:pPr>
            <a:r>
              <a:rPr lang="pl-PL" sz="1800" b="0" u="sng" strike="noStrike" spc="-1">
                <a:solidFill>
                  <a:srgbClr val="467886"/>
                </a:solidFill>
                <a:uFillTx/>
                <a:latin typeface="Arial"/>
                <a:ea typeface="DejaVu Sans"/>
              </a:rPr>
              <a:t>Źródło: www.wikipedia.org</a:t>
            </a:r>
            <a:endParaRPr lang="pl-PL" sz="1800" b="0" strike="noStrike" spc="-1">
              <a:latin typeface="Arial"/>
            </a:endParaRPr>
          </a:p>
        </p:txBody>
      </p:sp>
      <p:sp>
        <p:nvSpPr>
          <p:cNvPr id="334" name="Prostokąt 333"/>
          <p:cNvSpPr/>
          <p:nvPr/>
        </p:nvSpPr>
        <p:spPr>
          <a:xfrm>
            <a:off x="360000" y="2558880"/>
            <a:ext cx="485892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Przekaźnik elektromagnetyczny </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Skupmy się na razie na najbardziej popularnym przekaźniku, czyli na przekaźniku elektromagnetycznym. Uogólniając, przekaźnik taki składa się z dwóch podstawowych części:</a:t>
            </a:r>
            <a:r>
              <a:rPr lang="pl-PL" sz="1800" b="1" strike="noStrike" spc="-1">
                <a:solidFill>
                  <a:srgbClr val="000000"/>
                </a:solidFill>
                <a:latin typeface="Arial"/>
                <a:ea typeface="DejaVu Sans"/>
              </a:rPr>
              <a:t> z cewki</a:t>
            </a:r>
            <a:r>
              <a:rPr lang="pl-PL" sz="1800" b="0" strike="noStrike" spc="-1">
                <a:solidFill>
                  <a:srgbClr val="000000"/>
                </a:solidFill>
                <a:latin typeface="Arial"/>
                <a:ea typeface="DejaVu Sans"/>
              </a:rPr>
              <a:t> oraz </a:t>
            </a:r>
            <a:r>
              <a:rPr lang="pl-PL" sz="1800" b="1" strike="noStrike" spc="-1">
                <a:solidFill>
                  <a:srgbClr val="000000"/>
                </a:solidFill>
                <a:latin typeface="Arial"/>
                <a:ea typeface="DejaVu Sans"/>
              </a:rPr>
              <a:t>ze styków.</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335" name="Obraz 334"/>
          <p:cNvPicPr/>
          <p:nvPr/>
        </p:nvPicPr>
        <p:blipFill>
          <a:blip r:embed="rId2"/>
          <a:stretch/>
        </p:blipFill>
        <p:spPr>
          <a:xfrm>
            <a:off x="5400000" y="2160000"/>
            <a:ext cx="6526800" cy="3475440"/>
          </a:xfrm>
          <a:prstGeom prst="rect">
            <a:avLst/>
          </a:prstGeom>
          <a:ln w="0">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 name="Tytuł 1_121"/>
          <p:cNvSpPr/>
          <p:nvPr/>
        </p:nvSpPr>
        <p:spPr>
          <a:xfrm>
            <a:off x="838440" y="92304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337" name="Symbol zastępczy zawartości 2_110"/>
          <p:cNvSpPr/>
          <p:nvPr/>
        </p:nvSpPr>
        <p:spPr>
          <a:xfrm>
            <a:off x="838440" y="238356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38" name="Tytuł 1_122"/>
          <p:cNvSpPr/>
          <p:nvPr/>
        </p:nvSpPr>
        <p:spPr>
          <a:xfrm>
            <a:off x="838440" y="92304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339" name="Symbol zastępczy zawartości 2_111"/>
          <p:cNvSpPr/>
          <p:nvPr/>
        </p:nvSpPr>
        <p:spPr>
          <a:xfrm>
            <a:off x="838440" y="238356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40" name="Prostokąt 339"/>
          <p:cNvSpPr/>
          <p:nvPr/>
        </p:nvSpPr>
        <p:spPr>
          <a:xfrm>
            <a:off x="0" y="6135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a:t>
            </a:r>
            <a:r>
              <a:rPr lang="pl-PL" sz="1800" b="0" u="sng" strike="noStrike" spc="-1">
                <a:solidFill>
                  <a:srgbClr val="467886"/>
                </a:solidFill>
                <a:uFillTx/>
                <a:latin typeface="Arial"/>
                <a:ea typeface="DejaVu Sans"/>
              </a:rPr>
              <a:t>www.iautomatyka.pl</a:t>
            </a:r>
            <a:endParaRPr lang="pl-PL" sz="1800" b="0" strike="noStrike" spc="-1">
              <a:latin typeface="Arial"/>
            </a:endParaRPr>
          </a:p>
          <a:p>
            <a:pPr>
              <a:lnSpc>
                <a:spcPct val="100000"/>
              </a:lnSpc>
            </a:pPr>
            <a:r>
              <a:rPr lang="pl-PL" sz="1800" b="0" u="sng" strike="noStrike" spc="-1">
                <a:solidFill>
                  <a:srgbClr val="467886"/>
                </a:solidFill>
                <a:uFillTx/>
                <a:latin typeface="Arial"/>
                <a:ea typeface="DejaVu Sans"/>
              </a:rPr>
              <a:t>Źródło: www.wikipedia.org</a:t>
            </a:r>
            <a:endParaRPr lang="pl-PL" sz="1800" b="0" strike="noStrike" spc="-1">
              <a:latin typeface="Arial"/>
            </a:endParaRPr>
          </a:p>
        </p:txBody>
      </p:sp>
      <p:sp>
        <p:nvSpPr>
          <p:cNvPr id="341" name="Prostokąt 340"/>
          <p:cNvSpPr/>
          <p:nvPr/>
        </p:nvSpPr>
        <p:spPr>
          <a:xfrm>
            <a:off x="360000" y="2558880"/>
            <a:ext cx="485892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Przekaźnik elektromagnetyczny </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Żeby sprawić, by styki takiego przekaźnika zamknęły się bądź otworzyły, trzeba najpierw wysterować cewkę elektromagnesu… A znaczy to tyle, że należy podać na nią napięcie. Prąd płynący w zwojach cewki wywołuje pole magnetyczne, dzięki czemu przyciągana jest stalowa zwora, która zamyka lub otwiera odpowiedni styk bądź też zespół styków.</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342" name="Obraz 341"/>
          <p:cNvPicPr/>
          <p:nvPr/>
        </p:nvPicPr>
        <p:blipFill>
          <a:blip r:embed="rId2"/>
          <a:stretch/>
        </p:blipFill>
        <p:spPr>
          <a:xfrm>
            <a:off x="5580000" y="3259080"/>
            <a:ext cx="6132960" cy="1779840"/>
          </a:xfrm>
          <a:prstGeom prst="rect">
            <a:avLst/>
          </a:prstGeom>
          <a:ln w="0">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Tytuł 1_298"/>
          <p:cNvSpPr/>
          <p:nvPr/>
        </p:nvSpPr>
        <p:spPr>
          <a:xfrm>
            <a:off x="838440" y="70416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83" name="Symbol zastępczy zawartości 2_83"/>
          <p:cNvSpPr/>
          <p:nvPr/>
        </p:nvSpPr>
        <p:spPr>
          <a:xfrm>
            <a:off x="83844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84" name="Tytuł 1_299"/>
          <p:cNvSpPr/>
          <p:nvPr/>
        </p:nvSpPr>
        <p:spPr>
          <a:xfrm>
            <a:off x="838440" y="70416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85" name="Symbol zastępczy zawartości 2_84"/>
          <p:cNvSpPr/>
          <p:nvPr/>
        </p:nvSpPr>
        <p:spPr>
          <a:xfrm>
            <a:off x="83844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86" name="Prostokąt 85"/>
          <p:cNvSpPr/>
          <p:nvPr/>
        </p:nvSpPr>
        <p:spPr>
          <a:xfrm>
            <a:off x="358200" y="2164680"/>
            <a:ext cx="6117840" cy="1878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Obwody wtórne</a:t>
            </a:r>
            <a:r>
              <a:rPr lang="pl-PL" sz="1800" b="0" strike="noStrike" spc="-1">
                <a:solidFill>
                  <a:srgbClr val="000000"/>
                </a:solidFill>
                <a:latin typeface="Arial"/>
                <a:ea typeface="DejaVu Sans"/>
              </a:rPr>
              <a:t> w elektroenergetyce to układy niskiego napięcia (pomiarowe, sterownicze, zabezpieczeniowe, sygnalizacyjne), zasilane przez uzwojenia wtórne przekładników prądowych i napięciowych. Odpowiadają za bezpieczną pracę urządzeń pierwotnych, lokalizację zakłóceń, automatykę oraz rejestrację zdarzeń, zapewniając niezawodność, autodiagnostykę i bezpieczeństwo obsługi. </a:t>
            </a:r>
            <a:endParaRPr lang="pl-PL" sz="1800" b="0" strike="noStrike" spc="-1">
              <a:latin typeface="Arial"/>
            </a:endParaRPr>
          </a:p>
        </p:txBody>
      </p:sp>
      <p:pic>
        <p:nvPicPr>
          <p:cNvPr id="87" name="Obraz 86"/>
          <p:cNvPicPr/>
          <p:nvPr/>
        </p:nvPicPr>
        <p:blipFill>
          <a:blip r:embed="rId2"/>
          <a:stretch/>
        </p:blipFill>
        <p:spPr>
          <a:xfrm>
            <a:off x="8306280" y="2276640"/>
            <a:ext cx="2129760" cy="3243960"/>
          </a:xfrm>
          <a:prstGeom prst="rect">
            <a:avLst/>
          </a:prstGeom>
          <a:ln w="0">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 name="Tytuł 1_123"/>
          <p:cNvSpPr/>
          <p:nvPr/>
        </p:nvSpPr>
        <p:spPr>
          <a:xfrm>
            <a:off x="838440" y="92304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344" name="Symbol zastępczy zawartości 2_112"/>
          <p:cNvSpPr/>
          <p:nvPr/>
        </p:nvSpPr>
        <p:spPr>
          <a:xfrm>
            <a:off x="838440" y="238356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45" name="Tytuł 1_124"/>
          <p:cNvSpPr/>
          <p:nvPr/>
        </p:nvSpPr>
        <p:spPr>
          <a:xfrm>
            <a:off x="838440" y="92304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346" name="Symbol zastępczy zawartości 2_113"/>
          <p:cNvSpPr/>
          <p:nvPr/>
        </p:nvSpPr>
        <p:spPr>
          <a:xfrm>
            <a:off x="838440" y="238356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47" name="Prostokąt 346"/>
          <p:cNvSpPr/>
          <p:nvPr/>
        </p:nvSpPr>
        <p:spPr>
          <a:xfrm>
            <a:off x="0" y="648000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a:t>
            </a:r>
            <a:r>
              <a:rPr lang="pl-PL" sz="1800" b="0" u="sng" strike="noStrike" spc="-1">
                <a:solidFill>
                  <a:srgbClr val="467886"/>
                </a:solidFill>
                <a:uFillTx/>
                <a:latin typeface="Arial"/>
                <a:ea typeface="DejaVu Sans"/>
              </a:rPr>
              <a:t>www.iautomatyka.pl</a:t>
            </a:r>
            <a:endParaRPr lang="pl-PL" sz="1800" b="0" strike="noStrike" spc="-1">
              <a:latin typeface="Arial"/>
            </a:endParaRPr>
          </a:p>
          <a:p>
            <a:pPr>
              <a:lnSpc>
                <a:spcPct val="100000"/>
              </a:lnSpc>
            </a:pPr>
            <a:endParaRPr lang="pl-PL" sz="1800" b="0" strike="noStrike" spc="-1">
              <a:latin typeface="Arial"/>
            </a:endParaRPr>
          </a:p>
        </p:txBody>
      </p:sp>
      <p:sp>
        <p:nvSpPr>
          <p:cNvPr id="348" name="Prostokąt 347"/>
          <p:cNvSpPr/>
          <p:nvPr/>
        </p:nvSpPr>
        <p:spPr>
          <a:xfrm>
            <a:off x="360000" y="2558880"/>
            <a:ext cx="485892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Rodziaje styków przekaźnika </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349" name="Obraz 348"/>
          <p:cNvPicPr/>
          <p:nvPr/>
        </p:nvPicPr>
        <p:blipFill>
          <a:blip r:embed="rId2"/>
          <a:stretch/>
        </p:blipFill>
        <p:spPr>
          <a:xfrm>
            <a:off x="1440000" y="3360600"/>
            <a:ext cx="9896040" cy="2938320"/>
          </a:xfrm>
          <a:prstGeom prst="rect">
            <a:avLst/>
          </a:prstGeom>
          <a:ln w="0">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 name="Tytuł 1_125"/>
          <p:cNvSpPr/>
          <p:nvPr/>
        </p:nvSpPr>
        <p:spPr>
          <a:xfrm>
            <a:off x="838440" y="92304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351" name="Symbol zastępczy zawartości 2_114"/>
          <p:cNvSpPr/>
          <p:nvPr/>
        </p:nvSpPr>
        <p:spPr>
          <a:xfrm>
            <a:off x="838440" y="238356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52" name="Tytuł 1_126"/>
          <p:cNvSpPr/>
          <p:nvPr/>
        </p:nvSpPr>
        <p:spPr>
          <a:xfrm>
            <a:off x="838440" y="92304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353" name="Symbol zastępczy zawartości 2_115"/>
          <p:cNvSpPr/>
          <p:nvPr/>
        </p:nvSpPr>
        <p:spPr>
          <a:xfrm>
            <a:off x="838440" y="238356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54" name="Prostokąt 353"/>
          <p:cNvSpPr/>
          <p:nvPr/>
        </p:nvSpPr>
        <p:spPr>
          <a:xfrm>
            <a:off x="0" y="648000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a:t>
            </a:r>
            <a:r>
              <a:rPr lang="pl-PL" sz="1800" b="0" u="sng" strike="noStrike" spc="-1">
                <a:solidFill>
                  <a:srgbClr val="467886"/>
                </a:solidFill>
                <a:uFillTx/>
                <a:latin typeface="Arial"/>
                <a:ea typeface="DejaVu Sans"/>
              </a:rPr>
              <a:t>www.iautomatyka.pl</a:t>
            </a:r>
            <a:endParaRPr lang="pl-PL" sz="1800" b="0" strike="noStrike" spc="-1">
              <a:latin typeface="Arial"/>
            </a:endParaRPr>
          </a:p>
          <a:p>
            <a:pPr>
              <a:lnSpc>
                <a:spcPct val="100000"/>
              </a:lnSpc>
            </a:pPr>
            <a:endParaRPr lang="pl-PL" sz="1800" b="0" strike="noStrike" spc="-1">
              <a:latin typeface="Arial"/>
            </a:endParaRPr>
          </a:p>
        </p:txBody>
      </p:sp>
      <p:sp>
        <p:nvSpPr>
          <p:cNvPr id="355" name="Prostokąt 354"/>
          <p:cNvSpPr/>
          <p:nvPr/>
        </p:nvSpPr>
        <p:spPr>
          <a:xfrm>
            <a:off x="360000" y="2558880"/>
            <a:ext cx="1187892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Oznaczenia zacisków zestyków i zacisków cewki przekaźnika </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356" name="Prostokąt 355"/>
          <p:cNvSpPr/>
          <p:nvPr/>
        </p:nvSpPr>
        <p:spPr>
          <a:xfrm>
            <a:off x="360000" y="2935440"/>
            <a:ext cx="7018920" cy="3543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Zaciski styków i cewki opisuje się według zasad ściśle określonych w normie PN-EN 50005.</a:t>
            </a:r>
            <a:endParaRPr lang="pl-PL" sz="1800" b="0" strike="noStrike" spc="-1">
              <a:latin typeface="Arial"/>
            </a:endParaRPr>
          </a:p>
        </p:txBody>
      </p:sp>
      <p:pic>
        <p:nvPicPr>
          <p:cNvPr id="357" name="Obraz 356"/>
          <p:cNvPicPr/>
          <p:nvPr/>
        </p:nvPicPr>
        <p:blipFill>
          <a:blip r:embed="rId2"/>
          <a:stretch/>
        </p:blipFill>
        <p:spPr>
          <a:xfrm>
            <a:off x="7380000" y="1987560"/>
            <a:ext cx="4678920" cy="4803120"/>
          </a:xfrm>
          <a:prstGeom prst="rect">
            <a:avLst/>
          </a:prstGeom>
          <a:ln w="0">
            <a:noFill/>
          </a:ln>
        </p:spPr>
      </p:pic>
      <p:pic>
        <p:nvPicPr>
          <p:cNvPr id="358" name="Obraz 357"/>
          <p:cNvPicPr/>
          <p:nvPr/>
        </p:nvPicPr>
        <p:blipFill>
          <a:blip r:embed="rId3"/>
          <a:stretch/>
        </p:blipFill>
        <p:spPr>
          <a:xfrm>
            <a:off x="1620000" y="4080960"/>
            <a:ext cx="4837320" cy="2217960"/>
          </a:xfrm>
          <a:prstGeom prst="rect">
            <a:avLst/>
          </a:prstGeom>
          <a:ln w="0">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 name="Tytuł 1_127"/>
          <p:cNvSpPr/>
          <p:nvPr/>
        </p:nvSpPr>
        <p:spPr>
          <a:xfrm>
            <a:off x="838440" y="92304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360" name="Symbol zastępczy zawartości 2_116"/>
          <p:cNvSpPr/>
          <p:nvPr/>
        </p:nvSpPr>
        <p:spPr>
          <a:xfrm>
            <a:off x="838440" y="238356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61" name="Tytuł 1_128"/>
          <p:cNvSpPr/>
          <p:nvPr/>
        </p:nvSpPr>
        <p:spPr>
          <a:xfrm>
            <a:off x="838440" y="92304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362" name="Symbol zastępczy zawartości 2_117"/>
          <p:cNvSpPr/>
          <p:nvPr/>
        </p:nvSpPr>
        <p:spPr>
          <a:xfrm>
            <a:off x="838440" y="238356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63" name="Prostokąt 362"/>
          <p:cNvSpPr/>
          <p:nvPr/>
        </p:nvSpPr>
        <p:spPr>
          <a:xfrm>
            <a:off x="0" y="648000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a:t>
            </a:r>
            <a:r>
              <a:rPr lang="pl-PL" sz="1800" b="0" u="sng" strike="noStrike" spc="-1">
                <a:solidFill>
                  <a:srgbClr val="467886"/>
                </a:solidFill>
                <a:uFillTx/>
                <a:latin typeface="Arial"/>
                <a:ea typeface="DejaVu Sans"/>
              </a:rPr>
              <a:t>www.iautomatyka.pl</a:t>
            </a:r>
            <a:endParaRPr lang="pl-PL" sz="1800" b="0" strike="noStrike" spc="-1">
              <a:latin typeface="Arial"/>
            </a:endParaRPr>
          </a:p>
          <a:p>
            <a:pPr>
              <a:lnSpc>
                <a:spcPct val="100000"/>
              </a:lnSpc>
            </a:pPr>
            <a:endParaRPr lang="pl-PL" sz="1800" b="0" strike="noStrike" spc="-1">
              <a:latin typeface="Arial"/>
            </a:endParaRPr>
          </a:p>
        </p:txBody>
      </p:sp>
      <p:sp>
        <p:nvSpPr>
          <p:cNvPr id="364" name="Prostokąt 363"/>
          <p:cNvSpPr/>
          <p:nvPr/>
        </p:nvSpPr>
        <p:spPr>
          <a:xfrm>
            <a:off x="360000" y="2558880"/>
            <a:ext cx="1187892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Oznaczenia zacisków cewki </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365" name="Prostokąt 364"/>
          <p:cNvSpPr/>
          <p:nvPr/>
        </p:nvSpPr>
        <p:spPr>
          <a:xfrm>
            <a:off x="360000" y="2935440"/>
            <a:ext cx="7018920" cy="3543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Zaciski styków i cewki opisuje się według zasad ściśle określonych w normie PN-EN 50005.</a:t>
            </a:r>
            <a:endParaRPr lang="pl-PL" sz="1800" b="0" strike="noStrike" spc="-1">
              <a:latin typeface="Arial"/>
            </a:endParaRPr>
          </a:p>
        </p:txBody>
      </p:sp>
      <p:pic>
        <p:nvPicPr>
          <p:cNvPr id="366" name="Obraz 365"/>
          <p:cNvPicPr/>
          <p:nvPr/>
        </p:nvPicPr>
        <p:blipFill>
          <a:blip r:embed="rId2"/>
          <a:stretch/>
        </p:blipFill>
        <p:spPr>
          <a:xfrm>
            <a:off x="2880000" y="4140000"/>
            <a:ext cx="1589400" cy="1303560"/>
          </a:xfrm>
          <a:prstGeom prst="rect">
            <a:avLst/>
          </a:prstGeom>
          <a:ln w="0">
            <a:noFill/>
          </a:ln>
        </p:spPr>
      </p:pic>
      <p:pic>
        <p:nvPicPr>
          <p:cNvPr id="367" name="Obraz 366"/>
          <p:cNvPicPr/>
          <p:nvPr/>
        </p:nvPicPr>
        <p:blipFill>
          <a:blip r:embed="rId3"/>
          <a:stretch/>
        </p:blipFill>
        <p:spPr>
          <a:xfrm>
            <a:off x="8100000" y="387720"/>
            <a:ext cx="3700080" cy="6342840"/>
          </a:xfrm>
          <a:prstGeom prst="rect">
            <a:avLst/>
          </a:prstGeom>
          <a:ln w="0">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 name="Tytuł 1_129"/>
          <p:cNvSpPr/>
          <p:nvPr/>
        </p:nvSpPr>
        <p:spPr>
          <a:xfrm>
            <a:off x="838440" y="9234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369" name="Symbol zastępczy zawartości 2_118"/>
          <p:cNvSpPr/>
          <p:nvPr/>
        </p:nvSpPr>
        <p:spPr>
          <a:xfrm>
            <a:off x="838440" y="238392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70" name="Tytuł 1_130"/>
          <p:cNvSpPr/>
          <p:nvPr/>
        </p:nvSpPr>
        <p:spPr>
          <a:xfrm>
            <a:off x="838440" y="92340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371" name="Symbol zastępczy zawartości 2_119"/>
          <p:cNvSpPr/>
          <p:nvPr/>
        </p:nvSpPr>
        <p:spPr>
          <a:xfrm>
            <a:off x="838440" y="238392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72" name="Prostokąt 371"/>
          <p:cNvSpPr/>
          <p:nvPr/>
        </p:nvSpPr>
        <p:spPr>
          <a:xfrm>
            <a:off x="0" y="613620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a:t>
            </a:r>
            <a:r>
              <a:rPr lang="pl-PL" sz="1800" b="0" u="sng" strike="noStrike" spc="-1">
                <a:solidFill>
                  <a:srgbClr val="467886"/>
                </a:solidFill>
                <a:uFillTx/>
                <a:latin typeface="Arial"/>
                <a:ea typeface="DejaVu Sans"/>
              </a:rPr>
              <a:t>www.iautomatyka.pl</a:t>
            </a:r>
            <a:endParaRPr lang="pl-PL" sz="1800" b="0" strike="noStrike" spc="-1">
              <a:latin typeface="Arial"/>
            </a:endParaRPr>
          </a:p>
          <a:p>
            <a:pPr>
              <a:lnSpc>
                <a:spcPct val="100000"/>
              </a:lnSpc>
            </a:pPr>
            <a:r>
              <a:rPr lang="pl-PL" sz="1800" b="0" u="sng" strike="noStrike" spc="-1">
                <a:solidFill>
                  <a:srgbClr val="467886"/>
                </a:solidFill>
                <a:uFillTx/>
                <a:latin typeface="Arial"/>
                <a:ea typeface="DejaVu Sans"/>
              </a:rPr>
              <a:t>Źródło: www.zamel.com</a:t>
            </a:r>
            <a:endParaRPr lang="pl-PL" sz="1800" b="0" strike="noStrike" spc="-1">
              <a:latin typeface="Arial"/>
            </a:endParaRPr>
          </a:p>
        </p:txBody>
      </p:sp>
      <p:sp>
        <p:nvSpPr>
          <p:cNvPr id="373" name="Prostokąt 372"/>
          <p:cNvSpPr/>
          <p:nvPr/>
        </p:nvSpPr>
        <p:spPr>
          <a:xfrm>
            <a:off x="360000" y="2559240"/>
            <a:ext cx="1187892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Przekaźniki wielotorowe </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374" name="Prostokąt 373"/>
          <p:cNvSpPr/>
          <p:nvPr/>
        </p:nvSpPr>
        <p:spPr>
          <a:xfrm>
            <a:off x="360000" y="2935800"/>
            <a:ext cx="6118920" cy="3543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Zaciski styków i cewki opisuje się według zasad ściśle określonych w normie PN-EN 50005.</a:t>
            </a:r>
            <a:endParaRPr lang="pl-PL" sz="1800" b="0" strike="noStrike" spc="-1">
              <a:latin typeface="Arial"/>
            </a:endParaRPr>
          </a:p>
        </p:txBody>
      </p:sp>
      <p:pic>
        <p:nvPicPr>
          <p:cNvPr id="375" name="Obraz 374"/>
          <p:cNvPicPr/>
          <p:nvPr/>
        </p:nvPicPr>
        <p:blipFill>
          <a:blip r:embed="rId2"/>
          <a:stretch/>
        </p:blipFill>
        <p:spPr>
          <a:xfrm>
            <a:off x="540000" y="4140000"/>
            <a:ext cx="2878920" cy="1548720"/>
          </a:xfrm>
          <a:prstGeom prst="rect">
            <a:avLst/>
          </a:prstGeom>
          <a:ln w="0">
            <a:noFill/>
          </a:ln>
        </p:spPr>
      </p:pic>
      <p:pic>
        <p:nvPicPr>
          <p:cNvPr id="376" name="Obraz 375"/>
          <p:cNvPicPr/>
          <p:nvPr/>
        </p:nvPicPr>
        <p:blipFill>
          <a:blip r:embed="rId3"/>
          <a:stretch/>
        </p:blipFill>
        <p:spPr>
          <a:xfrm>
            <a:off x="3780000" y="4140000"/>
            <a:ext cx="1579680" cy="1503360"/>
          </a:xfrm>
          <a:prstGeom prst="rect">
            <a:avLst/>
          </a:prstGeom>
          <a:ln w="0">
            <a:noFill/>
          </a:ln>
        </p:spPr>
      </p:pic>
      <p:pic>
        <p:nvPicPr>
          <p:cNvPr id="377" name="Obraz 376"/>
          <p:cNvPicPr/>
          <p:nvPr/>
        </p:nvPicPr>
        <p:blipFill>
          <a:blip r:embed="rId4"/>
          <a:stretch/>
        </p:blipFill>
        <p:spPr>
          <a:xfrm>
            <a:off x="6480000" y="2164320"/>
            <a:ext cx="5571000" cy="4494600"/>
          </a:xfrm>
          <a:prstGeom prst="rect">
            <a:avLst/>
          </a:prstGeom>
          <a:ln w="0">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 name="Tytuł 1_131"/>
          <p:cNvSpPr/>
          <p:nvPr/>
        </p:nvSpPr>
        <p:spPr>
          <a:xfrm>
            <a:off x="838440" y="9234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379" name="Symbol zastępczy zawartości 2_120"/>
          <p:cNvSpPr/>
          <p:nvPr/>
        </p:nvSpPr>
        <p:spPr>
          <a:xfrm>
            <a:off x="838440" y="238392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80" name="Tytuł 1_132"/>
          <p:cNvSpPr/>
          <p:nvPr/>
        </p:nvSpPr>
        <p:spPr>
          <a:xfrm>
            <a:off x="838440" y="92340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381" name="Symbol zastępczy zawartości 2_121"/>
          <p:cNvSpPr/>
          <p:nvPr/>
        </p:nvSpPr>
        <p:spPr>
          <a:xfrm>
            <a:off x="838440" y="238392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82" name="Prostokąt 381"/>
          <p:cNvSpPr/>
          <p:nvPr/>
        </p:nvSpPr>
        <p:spPr>
          <a:xfrm>
            <a:off x="0" y="613620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a:t>
            </a:r>
            <a:r>
              <a:rPr lang="pl-PL" sz="1800" b="0" u="sng" strike="noStrike" spc="-1">
                <a:solidFill>
                  <a:srgbClr val="467886"/>
                </a:solidFill>
                <a:uFillTx/>
                <a:latin typeface="Arial"/>
                <a:ea typeface="DejaVu Sans"/>
              </a:rPr>
              <a:t>www.iautomatyka.pl</a:t>
            </a:r>
            <a:endParaRPr lang="pl-PL" sz="1800" b="0" strike="noStrike" spc="-1">
              <a:latin typeface="Arial"/>
            </a:endParaRPr>
          </a:p>
          <a:p>
            <a:pPr>
              <a:lnSpc>
                <a:spcPct val="100000"/>
              </a:lnSpc>
            </a:pPr>
            <a:r>
              <a:rPr lang="pl-PL" sz="1800" b="0" u="sng" strike="noStrike" spc="-1">
                <a:solidFill>
                  <a:srgbClr val="467886"/>
                </a:solidFill>
                <a:uFillTx/>
                <a:latin typeface="Arial"/>
                <a:ea typeface="DejaVu Sans"/>
              </a:rPr>
              <a:t>Źródło: www.zamel.com</a:t>
            </a:r>
            <a:endParaRPr lang="pl-PL" sz="1800" b="0" strike="noStrike" spc="-1">
              <a:latin typeface="Arial"/>
            </a:endParaRPr>
          </a:p>
        </p:txBody>
      </p:sp>
      <p:sp>
        <p:nvSpPr>
          <p:cNvPr id="383" name="Prostokąt 382"/>
          <p:cNvSpPr/>
          <p:nvPr/>
        </p:nvSpPr>
        <p:spPr>
          <a:xfrm>
            <a:off x="360000" y="2559240"/>
            <a:ext cx="1187892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Przekaźniki bezpotencjałowe </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384" name="Prostokąt 383"/>
          <p:cNvSpPr/>
          <p:nvPr/>
        </p:nvSpPr>
        <p:spPr>
          <a:xfrm>
            <a:off x="360000" y="2935800"/>
            <a:ext cx="6118920" cy="3543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Do sterowania przekaźnikiem bezpotencjałowym wystarczy połączenie wejść przekaźnika. Wykonanie może być modułowe oraz dopuszkowe. </a:t>
            </a:r>
            <a:endParaRPr lang="pl-PL" sz="1800" b="0" strike="noStrike" spc="-1">
              <a:latin typeface="Arial"/>
            </a:endParaRPr>
          </a:p>
        </p:txBody>
      </p:sp>
      <p:pic>
        <p:nvPicPr>
          <p:cNvPr id="385" name="Obraz 384"/>
          <p:cNvPicPr/>
          <p:nvPr/>
        </p:nvPicPr>
        <p:blipFill>
          <a:blip r:embed="rId2"/>
          <a:stretch/>
        </p:blipFill>
        <p:spPr>
          <a:xfrm>
            <a:off x="8519400" y="900000"/>
            <a:ext cx="3359520" cy="5897160"/>
          </a:xfrm>
          <a:prstGeom prst="rect">
            <a:avLst/>
          </a:prstGeom>
          <a:ln w="0">
            <a:noFill/>
          </a:ln>
        </p:spPr>
      </p:pic>
      <p:pic>
        <p:nvPicPr>
          <p:cNvPr id="386" name="Obraz 385"/>
          <p:cNvPicPr/>
          <p:nvPr/>
        </p:nvPicPr>
        <p:blipFill>
          <a:blip r:embed="rId3"/>
          <a:stretch/>
        </p:blipFill>
        <p:spPr>
          <a:xfrm>
            <a:off x="3420000" y="3960000"/>
            <a:ext cx="4444920" cy="2770920"/>
          </a:xfrm>
          <a:prstGeom prst="rect">
            <a:avLst/>
          </a:prstGeom>
          <a:ln w="0">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 name="Tytuł 1_133"/>
          <p:cNvSpPr/>
          <p:nvPr/>
        </p:nvSpPr>
        <p:spPr>
          <a:xfrm>
            <a:off x="838440" y="9234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388" name="Symbol zastępczy zawartości 2_122"/>
          <p:cNvSpPr/>
          <p:nvPr/>
        </p:nvSpPr>
        <p:spPr>
          <a:xfrm>
            <a:off x="838440" y="238392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89" name="Tytuł 1_134"/>
          <p:cNvSpPr/>
          <p:nvPr/>
        </p:nvSpPr>
        <p:spPr>
          <a:xfrm>
            <a:off x="838440" y="92340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390" name="Symbol zastępczy zawartości 2_123"/>
          <p:cNvSpPr/>
          <p:nvPr/>
        </p:nvSpPr>
        <p:spPr>
          <a:xfrm>
            <a:off x="838440" y="238392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91" name="Prostokąt 390"/>
          <p:cNvSpPr/>
          <p:nvPr/>
        </p:nvSpPr>
        <p:spPr>
          <a:xfrm>
            <a:off x="0" y="6513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a:t>
            </a:r>
            <a:r>
              <a:rPr lang="pl-PL" sz="1800" b="0" u="sng" strike="noStrike" spc="-1">
                <a:solidFill>
                  <a:srgbClr val="467886"/>
                </a:solidFill>
                <a:uFillTx/>
                <a:latin typeface="Arial"/>
                <a:ea typeface="DejaVu Sans"/>
              </a:rPr>
              <a:t>www.iautomatyka.pl</a:t>
            </a:r>
            <a:endParaRPr lang="pl-PL" sz="1800" b="0" strike="noStrike" spc="-1">
              <a:latin typeface="Arial"/>
            </a:endParaRPr>
          </a:p>
        </p:txBody>
      </p:sp>
      <p:sp>
        <p:nvSpPr>
          <p:cNvPr id="392" name="Prostokąt 391"/>
          <p:cNvSpPr/>
          <p:nvPr/>
        </p:nvSpPr>
        <p:spPr>
          <a:xfrm>
            <a:off x="360000" y="2559240"/>
            <a:ext cx="1187892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Obwody zabezpieczające </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393" name="Prostokąt 392"/>
          <p:cNvSpPr/>
          <p:nvPr/>
        </p:nvSpPr>
        <p:spPr>
          <a:xfrm>
            <a:off x="360000" y="2935800"/>
            <a:ext cx="5758920" cy="3543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Podczas wyłączania zasilania cewki następuje na niej gwałtowny wzrost napięcia. Spowodowane jest to przez fakt, że cewka w stanie zadziałania charakteryzuje się dużą indukcyjnością.  Takie przepięcie od cewki przekaźnika może uszkadzać elementy elektroniczne znajdujące się w układzie, np. tranzystor, lub negatywnie wpływać na pracę innych układów elektronicznych znajdujących się w pobliżu.</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Aby zapobiegać uszkodzeniom powodowanym przez przepięcia, wykorzystuje się obwody zabezpieczające, które obniżają przepięcia generowane przez cewkę.</a:t>
            </a:r>
            <a:endParaRPr lang="pl-PL" sz="1800" b="0" strike="noStrike" spc="-1">
              <a:latin typeface="Arial"/>
            </a:endParaRPr>
          </a:p>
        </p:txBody>
      </p:sp>
      <p:pic>
        <p:nvPicPr>
          <p:cNvPr id="394" name="Obraz 393"/>
          <p:cNvPicPr/>
          <p:nvPr/>
        </p:nvPicPr>
        <p:blipFill>
          <a:blip r:embed="rId2"/>
          <a:stretch/>
        </p:blipFill>
        <p:spPr>
          <a:xfrm>
            <a:off x="6579000" y="2340000"/>
            <a:ext cx="5409360" cy="4172760"/>
          </a:xfrm>
          <a:prstGeom prst="rect">
            <a:avLst/>
          </a:prstGeom>
          <a:ln w="0">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 name="Tytuł 1_135"/>
          <p:cNvSpPr/>
          <p:nvPr/>
        </p:nvSpPr>
        <p:spPr>
          <a:xfrm>
            <a:off x="838440" y="9234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396" name="Symbol zastępczy zawartości 2_124"/>
          <p:cNvSpPr/>
          <p:nvPr/>
        </p:nvSpPr>
        <p:spPr>
          <a:xfrm>
            <a:off x="838440" y="238392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97" name="Tytuł 1_136"/>
          <p:cNvSpPr/>
          <p:nvPr/>
        </p:nvSpPr>
        <p:spPr>
          <a:xfrm>
            <a:off x="838440" y="92340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398" name="Symbol zastępczy zawartości 2_125"/>
          <p:cNvSpPr/>
          <p:nvPr/>
        </p:nvSpPr>
        <p:spPr>
          <a:xfrm>
            <a:off x="838440" y="238392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399" name="Prostokąt 398"/>
          <p:cNvSpPr/>
          <p:nvPr/>
        </p:nvSpPr>
        <p:spPr>
          <a:xfrm>
            <a:off x="0" y="6513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a:t>
            </a:r>
            <a:r>
              <a:rPr lang="pl-PL" sz="1800" b="0" u="sng" strike="noStrike" spc="-1">
                <a:solidFill>
                  <a:srgbClr val="467886"/>
                </a:solidFill>
                <a:uFillTx/>
                <a:latin typeface="Arial"/>
                <a:ea typeface="DejaVu Sans"/>
              </a:rPr>
              <a:t>www.relpol.com</a:t>
            </a:r>
            <a:endParaRPr lang="pl-PL" sz="1800" b="0" strike="noStrike" spc="-1">
              <a:latin typeface="Arial"/>
            </a:endParaRPr>
          </a:p>
        </p:txBody>
      </p:sp>
      <p:sp>
        <p:nvSpPr>
          <p:cNvPr id="400" name="Prostokąt 399"/>
          <p:cNvSpPr/>
          <p:nvPr/>
        </p:nvSpPr>
        <p:spPr>
          <a:xfrm>
            <a:off x="360000" y="2559240"/>
            <a:ext cx="1187892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Przekaźniki półprzewodnikowe</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401" name="Prostokąt 400"/>
          <p:cNvSpPr/>
          <p:nvPr/>
        </p:nvSpPr>
        <p:spPr>
          <a:xfrm>
            <a:off x="360000" y="2935800"/>
            <a:ext cx="5758920" cy="3543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Drugą najbardziej powszechną grupą przekaźników są przekaźniki półprzewodnikowe, zwane inaczej SSR-ami – od Solid State Relay. SSR-y, w przeciwieństwie do przekaźników elektromagnetycznych, w całości są urządzeniami elektronicznymi i nie posiadają w swojej budowie części ruchomych, a elementami przełączającymi są w nich tyrystory, triaki bądź tranzystory.</a:t>
            </a:r>
            <a:endParaRPr lang="pl-PL" sz="1800" b="0" strike="noStrike" spc="-1">
              <a:latin typeface="Arial"/>
            </a:endParaRPr>
          </a:p>
        </p:txBody>
      </p:sp>
      <p:pic>
        <p:nvPicPr>
          <p:cNvPr id="402" name="Obraz 401"/>
          <p:cNvPicPr/>
          <p:nvPr/>
        </p:nvPicPr>
        <p:blipFill>
          <a:blip r:embed="rId2"/>
          <a:stretch/>
        </p:blipFill>
        <p:spPr>
          <a:xfrm>
            <a:off x="7684200" y="1854000"/>
            <a:ext cx="3665520" cy="4876920"/>
          </a:xfrm>
          <a:prstGeom prst="rect">
            <a:avLst/>
          </a:prstGeom>
          <a:ln w="0">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3" name="Tytuł 1_137"/>
          <p:cNvSpPr/>
          <p:nvPr/>
        </p:nvSpPr>
        <p:spPr>
          <a:xfrm>
            <a:off x="838440" y="9234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404" name="Symbol zastępczy zawartości 2_126"/>
          <p:cNvSpPr/>
          <p:nvPr/>
        </p:nvSpPr>
        <p:spPr>
          <a:xfrm>
            <a:off x="838440" y="238392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405" name="Tytuł 1_138"/>
          <p:cNvSpPr/>
          <p:nvPr/>
        </p:nvSpPr>
        <p:spPr>
          <a:xfrm>
            <a:off x="838440" y="92340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406" name="Symbol zastępczy zawartości 2_127"/>
          <p:cNvSpPr/>
          <p:nvPr/>
        </p:nvSpPr>
        <p:spPr>
          <a:xfrm>
            <a:off x="838440" y="238392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407" name="Prostokąt 406"/>
          <p:cNvSpPr/>
          <p:nvPr/>
        </p:nvSpPr>
        <p:spPr>
          <a:xfrm>
            <a:off x="0" y="6513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a:t>
            </a:r>
            <a:r>
              <a:rPr lang="pl-PL" sz="1800" b="0" u="sng" strike="noStrike" spc="-1">
                <a:solidFill>
                  <a:srgbClr val="467886"/>
                </a:solidFill>
                <a:uFillTx/>
                <a:latin typeface="Arial"/>
                <a:ea typeface="DejaVu Sans"/>
              </a:rPr>
              <a:t>www.relpol.com</a:t>
            </a:r>
            <a:endParaRPr lang="pl-PL" sz="1800" b="0" strike="noStrike" spc="-1">
              <a:latin typeface="Arial"/>
            </a:endParaRPr>
          </a:p>
        </p:txBody>
      </p:sp>
      <p:sp>
        <p:nvSpPr>
          <p:cNvPr id="408" name="Prostokąt 407"/>
          <p:cNvSpPr/>
          <p:nvPr/>
        </p:nvSpPr>
        <p:spPr>
          <a:xfrm>
            <a:off x="360000" y="2559240"/>
            <a:ext cx="1187892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Przekaźniki półprzewodnikowe</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409" name="Prostokąt 408"/>
          <p:cNvSpPr/>
          <p:nvPr/>
        </p:nvSpPr>
        <p:spPr>
          <a:xfrm>
            <a:off x="360000" y="2935800"/>
            <a:ext cx="11878920" cy="3543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Jak działa taki przekaźnik? Prąd wejściowy przepływa przez układ optoelektroniczny, który dodatkowo zapewnia separację obwodu wejść/wyjść i wysterowuje obwód mocy. Efekt końcowy jest taki sam jak w przypadku przekaźnika elektromagnetycznego – po podaniu napięcia na wejściu styki przełączają się. Różnica jest jedynie taka, że w przypadku przekaźnika SSR obciążenie przełączane jest przez element elektroniczny.</a:t>
            </a:r>
            <a:endParaRPr lang="pl-PL" sz="1800" b="0" strike="noStrike" spc="-1">
              <a:latin typeface="Arial"/>
            </a:endParaRPr>
          </a:p>
        </p:txBody>
      </p:sp>
      <p:pic>
        <p:nvPicPr>
          <p:cNvPr id="410" name="Obraz 409"/>
          <p:cNvPicPr/>
          <p:nvPr/>
        </p:nvPicPr>
        <p:blipFill>
          <a:blip r:embed="rId2"/>
          <a:stretch/>
        </p:blipFill>
        <p:spPr>
          <a:xfrm>
            <a:off x="1449720" y="4320000"/>
            <a:ext cx="8989200" cy="2129400"/>
          </a:xfrm>
          <a:prstGeom prst="rect">
            <a:avLst/>
          </a:prstGeom>
          <a:ln w="0">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 name="Tytuł 1_139"/>
          <p:cNvSpPr/>
          <p:nvPr/>
        </p:nvSpPr>
        <p:spPr>
          <a:xfrm>
            <a:off x="838440" y="9234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412" name="Symbol zastępczy zawartości 2_128"/>
          <p:cNvSpPr/>
          <p:nvPr/>
        </p:nvSpPr>
        <p:spPr>
          <a:xfrm>
            <a:off x="838440" y="238392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413" name="Tytuł 1_140"/>
          <p:cNvSpPr/>
          <p:nvPr/>
        </p:nvSpPr>
        <p:spPr>
          <a:xfrm>
            <a:off x="838440" y="92340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414" name="Symbol zastępczy zawartości 2_129"/>
          <p:cNvSpPr/>
          <p:nvPr/>
        </p:nvSpPr>
        <p:spPr>
          <a:xfrm>
            <a:off x="838440" y="238392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415" name="Prostokąt 414"/>
          <p:cNvSpPr/>
          <p:nvPr/>
        </p:nvSpPr>
        <p:spPr>
          <a:xfrm>
            <a:off x="0" y="6513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a:t>
            </a:r>
            <a:r>
              <a:rPr lang="pl-PL" sz="1800" b="0" u="sng" strike="noStrike" spc="-1">
                <a:solidFill>
                  <a:srgbClr val="467886"/>
                </a:solidFill>
                <a:uFillTx/>
                <a:latin typeface="Arial"/>
                <a:ea typeface="DejaVu Sans"/>
              </a:rPr>
              <a:t>www.zamel.com</a:t>
            </a:r>
            <a:endParaRPr lang="pl-PL" sz="1800" b="0" strike="noStrike" spc="-1">
              <a:latin typeface="Arial"/>
            </a:endParaRPr>
          </a:p>
        </p:txBody>
      </p:sp>
      <p:sp>
        <p:nvSpPr>
          <p:cNvPr id="416" name="Prostokąt 415"/>
          <p:cNvSpPr/>
          <p:nvPr/>
        </p:nvSpPr>
        <p:spPr>
          <a:xfrm>
            <a:off x="360000" y="2559240"/>
            <a:ext cx="1187892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Przekaźniki przełączane w zerowym napięciu i zerowym prądzie</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417" name="Obraz 416"/>
          <p:cNvPicPr/>
          <p:nvPr/>
        </p:nvPicPr>
        <p:blipFill>
          <a:blip r:embed="rId2"/>
          <a:stretch/>
        </p:blipFill>
        <p:spPr>
          <a:xfrm>
            <a:off x="7200000" y="3116880"/>
            <a:ext cx="4840560" cy="3395880"/>
          </a:xfrm>
          <a:prstGeom prst="rect">
            <a:avLst/>
          </a:prstGeom>
          <a:ln w="0">
            <a:noFill/>
          </a:ln>
        </p:spPr>
      </p:pic>
      <p:sp>
        <p:nvSpPr>
          <p:cNvPr id="418" name="Prostokąt 417"/>
          <p:cNvSpPr/>
          <p:nvPr/>
        </p:nvSpPr>
        <p:spPr>
          <a:xfrm>
            <a:off x="346680" y="3073320"/>
            <a:ext cx="6312240" cy="3439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Jak działa taki przekaźnik? Dzięki układowi śledzenia stanu napięcia przekaźnik otrzymuje napięcie podawane na ewkę tylko w momencie przejścia sygnału sinusoidy napięciowej przez zero – średni czas przełączenia styków przekaźnika. Podobnie rozłączenie styków przekaźnika odbywa się przy wykryciu przejścia sinusoidy prądowej przez zero. Dzięki zastosowanej technologii przekaźniki mogą przenosić znacząco większe wartości obciążenia. </a:t>
            </a:r>
            <a:endParaRPr lang="pl-PL" sz="1800" b="0" strike="noStrike" spc="-1">
              <a:latin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 name="Tytuł 1_141"/>
          <p:cNvSpPr/>
          <p:nvPr/>
        </p:nvSpPr>
        <p:spPr>
          <a:xfrm>
            <a:off x="838440" y="9234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420" name="Symbol zastępczy zawartości 2_130"/>
          <p:cNvSpPr/>
          <p:nvPr/>
        </p:nvSpPr>
        <p:spPr>
          <a:xfrm>
            <a:off x="838440" y="238392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421" name="Tytuł 1_142"/>
          <p:cNvSpPr/>
          <p:nvPr/>
        </p:nvSpPr>
        <p:spPr>
          <a:xfrm>
            <a:off x="838440" y="92340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422" name="Symbol zastępczy zawartości 2_131"/>
          <p:cNvSpPr/>
          <p:nvPr/>
        </p:nvSpPr>
        <p:spPr>
          <a:xfrm>
            <a:off x="838440" y="238392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423" name="Prostokąt 422"/>
          <p:cNvSpPr/>
          <p:nvPr/>
        </p:nvSpPr>
        <p:spPr>
          <a:xfrm>
            <a:off x="0" y="6513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a:t>
            </a:r>
            <a:r>
              <a:rPr lang="pl-PL" sz="1800" b="0" u="sng" strike="noStrike" spc="-1">
                <a:solidFill>
                  <a:srgbClr val="467886"/>
                </a:solidFill>
                <a:uFillTx/>
                <a:latin typeface="Arial"/>
                <a:ea typeface="DejaVu Sans"/>
              </a:rPr>
              <a:t>www.zamel.com</a:t>
            </a:r>
            <a:endParaRPr lang="pl-PL" sz="1800" b="0" strike="noStrike" spc="-1">
              <a:latin typeface="Arial"/>
            </a:endParaRPr>
          </a:p>
        </p:txBody>
      </p:sp>
      <p:sp>
        <p:nvSpPr>
          <p:cNvPr id="424" name="Prostokąt 423"/>
          <p:cNvSpPr/>
          <p:nvPr/>
        </p:nvSpPr>
        <p:spPr>
          <a:xfrm>
            <a:off x="360000" y="2559240"/>
            <a:ext cx="1187892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Przekaźniki przełączane w zerowym napięciu i zerowym prądzie</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425" name="Obraz 424"/>
          <p:cNvPicPr/>
          <p:nvPr/>
        </p:nvPicPr>
        <p:blipFill>
          <a:blip r:embed="rId2"/>
          <a:stretch/>
        </p:blipFill>
        <p:spPr>
          <a:xfrm>
            <a:off x="8089920" y="1800000"/>
            <a:ext cx="3969000" cy="4678920"/>
          </a:xfrm>
          <a:prstGeom prst="rect">
            <a:avLst/>
          </a:prstGeom>
          <a:ln w="0">
            <a:noFill/>
          </a:ln>
        </p:spPr>
      </p:pic>
      <p:pic>
        <p:nvPicPr>
          <p:cNvPr id="426" name="Obraz 425"/>
          <p:cNvPicPr/>
          <p:nvPr/>
        </p:nvPicPr>
        <p:blipFill>
          <a:blip r:embed="rId3"/>
          <a:stretch/>
        </p:blipFill>
        <p:spPr>
          <a:xfrm>
            <a:off x="2324160" y="3060000"/>
            <a:ext cx="4154760" cy="3452760"/>
          </a:xfrm>
          <a:prstGeom prst="rect">
            <a:avLst/>
          </a:prstGeom>
          <a:ln w="0">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ytuł 1_300"/>
          <p:cNvSpPr/>
          <p:nvPr/>
        </p:nvSpPr>
        <p:spPr>
          <a:xfrm>
            <a:off x="838440" y="70416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89" name="Symbol zastępczy zawartości 2_85"/>
          <p:cNvSpPr/>
          <p:nvPr/>
        </p:nvSpPr>
        <p:spPr>
          <a:xfrm>
            <a:off x="83844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90" name="Tytuł 1_301"/>
          <p:cNvSpPr/>
          <p:nvPr/>
        </p:nvSpPr>
        <p:spPr>
          <a:xfrm>
            <a:off x="838440" y="70416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91" name="Symbol zastępczy zawartości 2_86"/>
          <p:cNvSpPr/>
          <p:nvPr/>
        </p:nvSpPr>
        <p:spPr>
          <a:xfrm>
            <a:off x="83844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pic>
        <p:nvPicPr>
          <p:cNvPr id="92" name="Obraz 91"/>
          <p:cNvPicPr/>
          <p:nvPr/>
        </p:nvPicPr>
        <p:blipFill>
          <a:blip r:embed="rId2"/>
          <a:stretch/>
        </p:blipFill>
        <p:spPr>
          <a:xfrm>
            <a:off x="6840720" y="2295360"/>
            <a:ext cx="5217840" cy="3103200"/>
          </a:xfrm>
          <a:prstGeom prst="rect">
            <a:avLst/>
          </a:prstGeom>
          <a:ln w="0">
            <a:noFill/>
          </a:ln>
        </p:spPr>
      </p:pic>
      <p:sp>
        <p:nvSpPr>
          <p:cNvPr id="93" name="Prostokąt 92"/>
          <p:cNvSpPr/>
          <p:nvPr/>
        </p:nvSpPr>
        <p:spPr>
          <a:xfrm>
            <a:off x="0" y="6480000"/>
            <a:ext cx="815976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a:t>
            </a:r>
            <a:r>
              <a:rPr lang="pl-PL" sz="1800" b="0" u="sng" strike="noStrike" spc="-1">
                <a:solidFill>
                  <a:srgbClr val="467886"/>
                </a:solidFill>
                <a:uFillTx/>
                <a:latin typeface="Arial"/>
                <a:ea typeface="DejaVu Sans"/>
                <a:hlinkClick r:id="rId3"/>
              </a:rPr>
              <a:t>https://www.apator.com</a:t>
            </a:r>
            <a:r>
              <a:rPr lang="pl-PL" sz="1800" b="0" strike="noStrike" spc="-1">
                <a:solidFill>
                  <a:srgbClr val="000000"/>
                </a:solidFill>
                <a:latin typeface="Arial"/>
                <a:ea typeface="DejaVu Sans"/>
              </a:rPr>
              <a:t> </a:t>
            </a:r>
            <a:endParaRPr lang="pl-PL" sz="1800" b="0" strike="noStrike" spc="-1">
              <a:latin typeface="Arial"/>
            </a:endParaRPr>
          </a:p>
        </p:txBody>
      </p:sp>
      <p:sp>
        <p:nvSpPr>
          <p:cNvPr id="94" name="Prostokąt 93"/>
          <p:cNvSpPr/>
          <p:nvPr/>
        </p:nvSpPr>
        <p:spPr>
          <a:xfrm>
            <a:off x="360000" y="2340000"/>
            <a:ext cx="557856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Podstawowe zadania obwodów wtórnych:</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przekazywanie informacji pomiarowych</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realizacja funkcji zabezpieczeniowych</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sterowanie łącznikami i automatyką</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sygnalizacja stanów pracy i awarii</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Obwody wtórne są kluczowe dla niezawodności i bezpieczeństwa systemu elektroenergetycznego.</a:t>
            </a:r>
            <a:endParaRPr lang="pl-PL" sz="1800" b="0" strike="noStrike" spc="-1">
              <a:latin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 name="Tytuł 1_143"/>
          <p:cNvSpPr/>
          <p:nvPr/>
        </p:nvSpPr>
        <p:spPr>
          <a:xfrm>
            <a:off x="838440" y="9234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428" name="Symbol zastępczy zawartości 2_132"/>
          <p:cNvSpPr/>
          <p:nvPr/>
        </p:nvSpPr>
        <p:spPr>
          <a:xfrm>
            <a:off x="838440" y="238392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429" name="Tytuł 1_144"/>
          <p:cNvSpPr/>
          <p:nvPr/>
        </p:nvSpPr>
        <p:spPr>
          <a:xfrm>
            <a:off x="838440" y="92340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430" name="Symbol zastępczy zawartości 2_133"/>
          <p:cNvSpPr/>
          <p:nvPr/>
        </p:nvSpPr>
        <p:spPr>
          <a:xfrm>
            <a:off x="838440" y="238392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431" name="Prostokąt 430"/>
          <p:cNvSpPr/>
          <p:nvPr/>
        </p:nvSpPr>
        <p:spPr>
          <a:xfrm>
            <a:off x="0" y="6513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a:t>
            </a:r>
            <a:r>
              <a:rPr lang="pl-PL" sz="1800" b="0" u="sng" strike="noStrike" spc="-1">
                <a:solidFill>
                  <a:srgbClr val="467886"/>
                </a:solidFill>
                <a:uFillTx/>
                <a:latin typeface="Arial"/>
                <a:ea typeface="DejaVu Sans"/>
              </a:rPr>
              <a:t>internet</a:t>
            </a:r>
            <a:endParaRPr lang="pl-PL" sz="1800" b="0" strike="noStrike" spc="-1">
              <a:latin typeface="Arial"/>
            </a:endParaRPr>
          </a:p>
        </p:txBody>
      </p:sp>
      <p:sp>
        <p:nvSpPr>
          <p:cNvPr id="432" name="Prostokąt 431"/>
          <p:cNvSpPr/>
          <p:nvPr/>
        </p:nvSpPr>
        <p:spPr>
          <a:xfrm>
            <a:off x="360000" y="2559240"/>
            <a:ext cx="1187892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Przekaźniki instalacyjne</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433" name="Obraz 432"/>
          <p:cNvPicPr/>
          <p:nvPr/>
        </p:nvPicPr>
        <p:blipFill>
          <a:blip r:embed="rId2"/>
          <a:stretch/>
        </p:blipFill>
        <p:spPr>
          <a:xfrm>
            <a:off x="265680" y="3060000"/>
            <a:ext cx="1893240" cy="3418920"/>
          </a:xfrm>
          <a:prstGeom prst="rect">
            <a:avLst/>
          </a:prstGeom>
          <a:ln w="0">
            <a:noFill/>
          </a:ln>
        </p:spPr>
      </p:pic>
      <p:pic>
        <p:nvPicPr>
          <p:cNvPr id="434" name="Obraz 433"/>
          <p:cNvPicPr/>
          <p:nvPr/>
        </p:nvPicPr>
        <p:blipFill>
          <a:blip r:embed="rId3"/>
          <a:stretch/>
        </p:blipFill>
        <p:spPr>
          <a:xfrm>
            <a:off x="8280000" y="2700000"/>
            <a:ext cx="1815840" cy="3987720"/>
          </a:xfrm>
          <a:prstGeom prst="rect">
            <a:avLst/>
          </a:prstGeom>
          <a:ln w="0">
            <a:noFill/>
          </a:ln>
        </p:spPr>
      </p:pic>
      <p:pic>
        <p:nvPicPr>
          <p:cNvPr id="435" name="Obraz 434"/>
          <p:cNvPicPr/>
          <p:nvPr/>
        </p:nvPicPr>
        <p:blipFill>
          <a:blip r:embed="rId4"/>
          <a:stretch/>
        </p:blipFill>
        <p:spPr>
          <a:xfrm>
            <a:off x="2340000" y="3021840"/>
            <a:ext cx="1665360" cy="3490920"/>
          </a:xfrm>
          <a:prstGeom prst="rect">
            <a:avLst/>
          </a:prstGeom>
          <a:ln w="0">
            <a:noFill/>
          </a:ln>
        </p:spPr>
      </p:pic>
      <p:pic>
        <p:nvPicPr>
          <p:cNvPr id="436" name="Obraz 435"/>
          <p:cNvPicPr/>
          <p:nvPr/>
        </p:nvPicPr>
        <p:blipFill>
          <a:blip r:embed="rId5"/>
          <a:stretch/>
        </p:blipFill>
        <p:spPr>
          <a:xfrm>
            <a:off x="4140000" y="2880000"/>
            <a:ext cx="1541520" cy="3684600"/>
          </a:xfrm>
          <a:prstGeom prst="rect">
            <a:avLst/>
          </a:prstGeom>
          <a:ln w="0">
            <a:noFill/>
          </a:ln>
        </p:spPr>
      </p:pic>
      <p:pic>
        <p:nvPicPr>
          <p:cNvPr id="437" name="Obraz 436"/>
          <p:cNvPicPr/>
          <p:nvPr/>
        </p:nvPicPr>
        <p:blipFill>
          <a:blip r:embed="rId6"/>
          <a:stretch/>
        </p:blipFill>
        <p:spPr>
          <a:xfrm>
            <a:off x="6076440" y="2979000"/>
            <a:ext cx="2022480" cy="3533760"/>
          </a:xfrm>
          <a:prstGeom prst="rect">
            <a:avLst/>
          </a:prstGeom>
          <a:ln w="0">
            <a:noFill/>
          </a:ln>
        </p:spPr>
      </p:pic>
      <p:pic>
        <p:nvPicPr>
          <p:cNvPr id="438" name="Obraz 437"/>
          <p:cNvPicPr/>
          <p:nvPr/>
        </p:nvPicPr>
        <p:blipFill>
          <a:blip r:embed="rId7"/>
          <a:stretch/>
        </p:blipFill>
        <p:spPr>
          <a:xfrm>
            <a:off x="10401480" y="2808000"/>
            <a:ext cx="1837440" cy="3850920"/>
          </a:xfrm>
          <a:prstGeom prst="rect">
            <a:avLst/>
          </a:prstGeom>
          <a:ln w="0">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 name="Tytuł 1_145"/>
          <p:cNvSpPr/>
          <p:nvPr/>
        </p:nvSpPr>
        <p:spPr>
          <a:xfrm>
            <a:off x="838440" y="9234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440" name="Symbol zastępczy zawartości 2_134"/>
          <p:cNvSpPr/>
          <p:nvPr/>
        </p:nvSpPr>
        <p:spPr>
          <a:xfrm>
            <a:off x="838440" y="238392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441" name="Tytuł 1_146"/>
          <p:cNvSpPr/>
          <p:nvPr/>
        </p:nvSpPr>
        <p:spPr>
          <a:xfrm>
            <a:off x="838440" y="92340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442" name="Symbol zastępczy zawartości 2_135"/>
          <p:cNvSpPr/>
          <p:nvPr/>
        </p:nvSpPr>
        <p:spPr>
          <a:xfrm>
            <a:off x="838440" y="238392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443" name="Prostokąt 442"/>
          <p:cNvSpPr/>
          <p:nvPr/>
        </p:nvSpPr>
        <p:spPr>
          <a:xfrm>
            <a:off x="0" y="6513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a:t>
            </a:r>
            <a:r>
              <a:rPr lang="pl-PL" sz="1800" b="0" u="sng" strike="noStrike" spc="-1">
                <a:solidFill>
                  <a:srgbClr val="467886"/>
                </a:solidFill>
                <a:uFillTx/>
                <a:latin typeface="Arial"/>
                <a:ea typeface="DejaVu Sans"/>
              </a:rPr>
              <a:t>www.relpol.com</a:t>
            </a:r>
            <a:endParaRPr lang="pl-PL" sz="1800" b="0" strike="noStrike" spc="-1">
              <a:latin typeface="Arial"/>
            </a:endParaRPr>
          </a:p>
        </p:txBody>
      </p:sp>
      <p:sp>
        <p:nvSpPr>
          <p:cNvPr id="444" name="Prostokąt 443"/>
          <p:cNvSpPr/>
          <p:nvPr/>
        </p:nvSpPr>
        <p:spPr>
          <a:xfrm>
            <a:off x="360000" y="2559240"/>
            <a:ext cx="1187892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Przekaźniki interfejsowe</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445" name="Obraz 444"/>
          <p:cNvPicPr/>
          <p:nvPr/>
        </p:nvPicPr>
        <p:blipFill>
          <a:blip r:embed="rId2"/>
          <a:stretch/>
        </p:blipFill>
        <p:spPr>
          <a:xfrm>
            <a:off x="5513760" y="2833920"/>
            <a:ext cx="6365160" cy="3285000"/>
          </a:xfrm>
          <a:prstGeom prst="rect">
            <a:avLst/>
          </a:prstGeom>
          <a:ln w="0">
            <a:noFill/>
          </a:ln>
        </p:spPr>
      </p:pic>
      <p:sp>
        <p:nvSpPr>
          <p:cNvPr id="446" name="Prostokąt 445"/>
          <p:cNvSpPr/>
          <p:nvPr/>
        </p:nvSpPr>
        <p:spPr>
          <a:xfrm>
            <a:off x="360000" y="3060000"/>
            <a:ext cx="4992840" cy="2392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Przekaźnik interfejsowy to przekaźnik stosowany w obwodach wtórnych, pełniący funkcję bezpiecznego pośrednika pomiędzy układami sterującymi a wykonawczymi, zapewniający separację, dopasowanie sygnałów i ochronę automatyki.</a:t>
            </a:r>
            <a:endParaRPr lang="pl-PL" sz="1800" b="0" strike="noStrike" spc="-1">
              <a:latin typeface="Arial"/>
            </a:endParaRPr>
          </a:p>
          <a:p>
            <a:pPr>
              <a:lnSpc>
                <a:spcPct val="100000"/>
              </a:lnSpc>
            </a:pPr>
            <a:r>
              <a:rPr lang="pl-PL" sz="1800" b="0" strike="noStrike" spc="-1">
                <a:solidFill>
                  <a:srgbClr val="000000"/>
                </a:solidFill>
                <a:latin typeface="Arial"/>
                <a:ea typeface="DejaVu Sans"/>
              </a:rPr>
              <a:t>Ich specyficzna budowa umożliwia szybką wymianę przekaźnika bez konieczności jego odlączenia.</a:t>
            </a:r>
            <a:endParaRPr lang="pl-PL" sz="1800" b="0" strike="noStrike" spc="-1">
              <a:latin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 name="Tytuł 1_147"/>
          <p:cNvSpPr/>
          <p:nvPr/>
        </p:nvSpPr>
        <p:spPr>
          <a:xfrm>
            <a:off x="838440" y="9234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448" name="Symbol zastępczy zawartości 2_136"/>
          <p:cNvSpPr/>
          <p:nvPr/>
        </p:nvSpPr>
        <p:spPr>
          <a:xfrm>
            <a:off x="838440" y="238392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449" name="Tytuł 1_148"/>
          <p:cNvSpPr/>
          <p:nvPr/>
        </p:nvSpPr>
        <p:spPr>
          <a:xfrm>
            <a:off x="838440" y="92340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450" name="Symbol zastępczy zawartości 2_137"/>
          <p:cNvSpPr/>
          <p:nvPr/>
        </p:nvSpPr>
        <p:spPr>
          <a:xfrm>
            <a:off x="838440" y="238392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451" name="Prostokąt 450"/>
          <p:cNvSpPr/>
          <p:nvPr/>
        </p:nvSpPr>
        <p:spPr>
          <a:xfrm>
            <a:off x="0" y="6513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a:t>
            </a:r>
            <a:r>
              <a:rPr lang="pl-PL" sz="1800" b="0" u="sng" strike="noStrike" spc="-1">
                <a:solidFill>
                  <a:srgbClr val="467886"/>
                </a:solidFill>
                <a:uFillTx/>
                <a:latin typeface="Arial"/>
                <a:ea typeface="DejaVu Sans"/>
              </a:rPr>
              <a:t>www.relpol.com</a:t>
            </a:r>
            <a:endParaRPr lang="pl-PL" sz="1800" b="0" strike="noStrike" spc="-1">
              <a:latin typeface="Arial"/>
            </a:endParaRPr>
          </a:p>
        </p:txBody>
      </p:sp>
      <p:sp>
        <p:nvSpPr>
          <p:cNvPr id="452" name="Prostokąt 451"/>
          <p:cNvSpPr/>
          <p:nvPr/>
        </p:nvSpPr>
        <p:spPr>
          <a:xfrm>
            <a:off x="360000" y="2559240"/>
            <a:ext cx="1187892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Przekaźniki interfejsowe</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453" name="Obraz 452"/>
          <p:cNvPicPr/>
          <p:nvPr/>
        </p:nvPicPr>
        <p:blipFill>
          <a:blip r:embed="rId2"/>
          <a:stretch/>
        </p:blipFill>
        <p:spPr>
          <a:xfrm>
            <a:off x="5513760" y="2833920"/>
            <a:ext cx="6365160" cy="3285000"/>
          </a:xfrm>
          <a:prstGeom prst="rect">
            <a:avLst/>
          </a:prstGeom>
          <a:ln w="0">
            <a:noFill/>
          </a:ln>
        </p:spPr>
      </p:pic>
      <p:sp>
        <p:nvSpPr>
          <p:cNvPr id="454" name="Prostokąt 453"/>
          <p:cNvSpPr/>
          <p:nvPr/>
        </p:nvSpPr>
        <p:spPr>
          <a:xfrm>
            <a:off x="360000" y="3060000"/>
            <a:ext cx="4992840" cy="2392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Przekaźnik interfejsowy to przekaźnik stosowany w obwodach wtórnych, pełniący funkcję bezpiecznego pośrednika pomiędzy układami sterującymi a wykonawczymi, zapewniający separację, dopasowanie sygnałów i ochronę automatyki.</a:t>
            </a:r>
            <a:endParaRPr lang="pl-PL" sz="1800" b="0" strike="noStrike" spc="-1">
              <a:latin typeface="Arial"/>
            </a:endParaRPr>
          </a:p>
          <a:p>
            <a:pPr>
              <a:lnSpc>
                <a:spcPct val="100000"/>
              </a:lnSpc>
            </a:pPr>
            <a:r>
              <a:rPr lang="pl-PL" sz="1800" b="0" strike="noStrike" spc="-1">
                <a:solidFill>
                  <a:srgbClr val="000000"/>
                </a:solidFill>
                <a:latin typeface="Arial"/>
                <a:ea typeface="DejaVu Sans"/>
              </a:rPr>
              <a:t>Ich specyficzna budowa umożliwia szybką wymianę przekaźnika bez konieczności jego odlączenia.</a:t>
            </a:r>
            <a:endParaRPr lang="pl-PL" sz="1800" b="0" strike="noStrike" spc="-1">
              <a:latin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5" name="Tytuł 1_149"/>
          <p:cNvSpPr/>
          <p:nvPr/>
        </p:nvSpPr>
        <p:spPr>
          <a:xfrm>
            <a:off x="838440" y="9234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456" name="Symbol zastępczy zawartości 2_138"/>
          <p:cNvSpPr/>
          <p:nvPr/>
        </p:nvSpPr>
        <p:spPr>
          <a:xfrm>
            <a:off x="838440" y="238392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457" name="Tytuł 1_150"/>
          <p:cNvSpPr/>
          <p:nvPr/>
        </p:nvSpPr>
        <p:spPr>
          <a:xfrm>
            <a:off x="838440" y="92340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458" name="Symbol zastępczy zawartości 2_139"/>
          <p:cNvSpPr/>
          <p:nvPr/>
        </p:nvSpPr>
        <p:spPr>
          <a:xfrm>
            <a:off x="838440" y="238392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459" name="Prostokąt 458"/>
          <p:cNvSpPr/>
          <p:nvPr/>
        </p:nvSpPr>
        <p:spPr>
          <a:xfrm>
            <a:off x="0" y="6513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a:t>
            </a:r>
            <a:r>
              <a:rPr lang="pl-PL" sz="1800" b="0" u="sng" strike="noStrike" spc="-1">
                <a:solidFill>
                  <a:srgbClr val="467886"/>
                </a:solidFill>
                <a:uFillTx/>
                <a:latin typeface="Arial"/>
                <a:ea typeface="DejaVu Sans"/>
              </a:rPr>
              <a:t>www.relpol.com</a:t>
            </a:r>
            <a:endParaRPr lang="pl-PL" sz="1800" b="0" strike="noStrike" spc="-1">
              <a:latin typeface="Arial"/>
            </a:endParaRPr>
          </a:p>
        </p:txBody>
      </p:sp>
      <p:sp>
        <p:nvSpPr>
          <p:cNvPr id="460" name="Prostokąt 459"/>
          <p:cNvSpPr/>
          <p:nvPr/>
        </p:nvSpPr>
        <p:spPr>
          <a:xfrm>
            <a:off x="360000" y="2559240"/>
            <a:ext cx="1187892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Przekaźniki interfejsowe – przykładowe konstrukcje</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461" name="Obraz 460"/>
          <p:cNvPicPr/>
          <p:nvPr/>
        </p:nvPicPr>
        <p:blipFill>
          <a:blip r:embed="rId2"/>
          <a:stretch/>
        </p:blipFill>
        <p:spPr>
          <a:xfrm>
            <a:off x="540000" y="3487680"/>
            <a:ext cx="2141640" cy="2313000"/>
          </a:xfrm>
          <a:prstGeom prst="rect">
            <a:avLst/>
          </a:prstGeom>
          <a:ln w="0">
            <a:noFill/>
          </a:ln>
        </p:spPr>
      </p:pic>
      <p:sp>
        <p:nvSpPr>
          <p:cNvPr id="462" name="Prostokąt 461"/>
          <p:cNvSpPr/>
          <p:nvPr/>
        </p:nvSpPr>
        <p:spPr>
          <a:xfrm>
            <a:off x="180000" y="5801760"/>
            <a:ext cx="3418920" cy="857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Przekaźniki interfejsowe PI71P </a:t>
            </a:r>
            <a:endParaRPr lang="pl-PL" sz="1800" b="0" strike="noStrike" spc="-1">
              <a:latin typeface="Arial"/>
            </a:endParaRPr>
          </a:p>
          <a:p>
            <a:pPr>
              <a:lnSpc>
                <a:spcPct val="100000"/>
              </a:lnSpc>
            </a:pPr>
            <a:r>
              <a:rPr lang="pl-PL" sz="1800" b="0" strike="noStrike" spc="-1">
                <a:solidFill>
                  <a:srgbClr val="000000"/>
                </a:solidFill>
                <a:latin typeface="Arial"/>
                <a:ea typeface="DejaVu Sans"/>
              </a:rPr>
              <a:t>z gniazdem GZ71</a:t>
            </a:r>
            <a:endParaRPr lang="pl-PL" sz="1800" b="0" strike="noStrike" spc="-1">
              <a:latin typeface="Arial"/>
            </a:endParaRPr>
          </a:p>
        </p:txBody>
      </p:sp>
      <p:pic>
        <p:nvPicPr>
          <p:cNvPr id="463" name="Obraz 462"/>
          <p:cNvPicPr/>
          <p:nvPr/>
        </p:nvPicPr>
        <p:blipFill>
          <a:blip r:embed="rId3"/>
          <a:stretch/>
        </p:blipFill>
        <p:spPr>
          <a:xfrm>
            <a:off x="4140000" y="3559680"/>
            <a:ext cx="2698920" cy="2114280"/>
          </a:xfrm>
          <a:prstGeom prst="rect">
            <a:avLst/>
          </a:prstGeom>
          <a:ln w="0">
            <a:noFill/>
          </a:ln>
        </p:spPr>
      </p:pic>
      <p:sp>
        <p:nvSpPr>
          <p:cNvPr id="464" name="Prostokąt 463"/>
          <p:cNvSpPr/>
          <p:nvPr/>
        </p:nvSpPr>
        <p:spPr>
          <a:xfrm>
            <a:off x="3960000" y="5773320"/>
            <a:ext cx="3435480" cy="957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Przekaźniki interfejsowe PI72P z gniazdem push-in GZP72</a:t>
            </a:r>
            <a:endParaRPr lang="pl-PL" sz="1800" b="0" strike="noStrike" spc="-1">
              <a:latin typeface="Arial"/>
            </a:endParaRPr>
          </a:p>
        </p:txBody>
      </p:sp>
      <p:pic>
        <p:nvPicPr>
          <p:cNvPr id="465" name="Obraz 464"/>
          <p:cNvPicPr/>
          <p:nvPr/>
        </p:nvPicPr>
        <p:blipFill>
          <a:blip r:embed="rId4"/>
          <a:stretch/>
        </p:blipFill>
        <p:spPr>
          <a:xfrm>
            <a:off x="8100000" y="3420000"/>
            <a:ext cx="2341800" cy="2055960"/>
          </a:xfrm>
          <a:prstGeom prst="rect">
            <a:avLst/>
          </a:prstGeom>
          <a:ln w="0">
            <a:noFill/>
          </a:ln>
        </p:spPr>
      </p:pic>
      <p:sp>
        <p:nvSpPr>
          <p:cNvPr id="466" name="Prostokąt 465"/>
          <p:cNvSpPr/>
          <p:nvPr/>
        </p:nvSpPr>
        <p:spPr>
          <a:xfrm>
            <a:off x="7740000" y="5760000"/>
            <a:ext cx="3238920" cy="1438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Przekaźniki interfejsowe PI84 z gniazdem push-in GZP80</a:t>
            </a:r>
            <a:endParaRPr lang="pl-PL" sz="1800" b="0" strike="noStrike" spc="-1">
              <a:latin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7" name="Tytuł 1_153"/>
          <p:cNvSpPr/>
          <p:nvPr/>
        </p:nvSpPr>
        <p:spPr>
          <a:xfrm>
            <a:off x="838440" y="9234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468" name="Symbol zastępczy zawartości 2_142"/>
          <p:cNvSpPr/>
          <p:nvPr/>
        </p:nvSpPr>
        <p:spPr>
          <a:xfrm>
            <a:off x="838440" y="238392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469" name="Tytuł 1_154"/>
          <p:cNvSpPr/>
          <p:nvPr/>
        </p:nvSpPr>
        <p:spPr>
          <a:xfrm>
            <a:off x="838440" y="92340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470" name="Symbol zastępczy zawartości 2_143"/>
          <p:cNvSpPr/>
          <p:nvPr/>
        </p:nvSpPr>
        <p:spPr>
          <a:xfrm>
            <a:off x="838440" y="238392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471" name="Prostokąt 470"/>
          <p:cNvSpPr/>
          <p:nvPr/>
        </p:nvSpPr>
        <p:spPr>
          <a:xfrm>
            <a:off x="0" y="6513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a:t>
            </a:r>
            <a:r>
              <a:rPr lang="pl-PL" sz="1800" b="0" u="sng" strike="noStrike" spc="-1">
                <a:solidFill>
                  <a:srgbClr val="467886"/>
                </a:solidFill>
                <a:uFillTx/>
                <a:latin typeface="Arial"/>
                <a:ea typeface="DejaVu Sans"/>
              </a:rPr>
              <a:t>www.zamel.com</a:t>
            </a:r>
            <a:endParaRPr lang="pl-PL" sz="1800" b="0" strike="noStrike" spc="-1">
              <a:latin typeface="Arial"/>
            </a:endParaRPr>
          </a:p>
        </p:txBody>
      </p:sp>
      <p:sp>
        <p:nvSpPr>
          <p:cNvPr id="472" name="Prostokąt 471"/>
          <p:cNvSpPr/>
          <p:nvPr/>
        </p:nvSpPr>
        <p:spPr>
          <a:xfrm>
            <a:off x="360000" y="2559240"/>
            <a:ext cx="1187892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Przekaźniki czasowe – </a:t>
            </a:r>
            <a:r>
              <a:rPr lang="pl-PL" sz="1800" b="0" strike="noStrike" spc="-1">
                <a:solidFill>
                  <a:srgbClr val="000000"/>
                </a:solidFill>
                <a:latin typeface="Arial"/>
                <a:ea typeface="DejaVu Sans"/>
              </a:rPr>
              <a:t>to przekaźniki realizujące funkcje czasowe w </a:t>
            </a:r>
            <a:endParaRPr lang="pl-PL" sz="1800" b="0" strike="noStrike" spc="-1">
              <a:latin typeface="Arial"/>
            </a:endParaRPr>
          </a:p>
          <a:p>
            <a:pPr>
              <a:lnSpc>
                <a:spcPct val="100000"/>
              </a:lnSpc>
            </a:pPr>
            <a:r>
              <a:rPr lang="pl-PL" sz="1800" b="0" strike="noStrike" spc="-1">
                <a:solidFill>
                  <a:srgbClr val="000000"/>
                </a:solidFill>
                <a:latin typeface="Arial"/>
                <a:ea typeface="DejaVu Sans"/>
              </a:rPr>
              <a:t>Obwodach Sterowania. Urządzenia odliczają czas opóźnionego wyłączenia,</a:t>
            </a:r>
            <a:endParaRPr lang="pl-PL" sz="1800" b="0" strike="noStrike" spc="-1">
              <a:latin typeface="Arial"/>
            </a:endParaRPr>
          </a:p>
          <a:p>
            <a:pPr>
              <a:lnSpc>
                <a:spcPct val="100000"/>
              </a:lnSpc>
            </a:pPr>
            <a:r>
              <a:rPr lang="pl-PL" sz="1800" b="0" strike="noStrike" spc="-1">
                <a:solidFill>
                  <a:srgbClr val="000000"/>
                </a:solidFill>
                <a:latin typeface="Arial"/>
                <a:ea typeface="DejaVu Sans"/>
              </a:rPr>
              <a:t>Opóźnionego załączenia, realizują przełączenia naprzemienne lub pełnią</a:t>
            </a:r>
            <a:endParaRPr lang="pl-PL" sz="1800" b="0" strike="noStrike" spc="-1">
              <a:latin typeface="Arial"/>
            </a:endParaRPr>
          </a:p>
          <a:p>
            <a:pPr>
              <a:lnSpc>
                <a:spcPct val="100000"/>
              </a:lnSpc>
            </a:pPr>
            <a:r>
              <a:rPr lang="pl-PL" sz="1800" b="0" strike="noStrike" spc="-1">
                <a:solidFill>
                  <a:srgbClr val="000000"/>
                </a:solidFill>
                <a:latin typeface="Arial"/>
                <a:ea typeface="DejaVu Sans"/>
              </a:rPr>
              <a:t>funkcje specjalne.</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473" name="Obraz 472"/>
          <p:cNvPicPr/>
          <p:nvPr/>
        </p:nvPicPr>
        <p:blipFill>
          <a:blip r:embed="rId2"/>
          <a:stretch/>
        </p:blipFill>
        <p:spPr>
          <a:xfrm>
            <a:off x="8460000" y="713520"/>
            <a:ext cx="3490200" cy="5945400"/>
          </a:xfrm>
          <a:prstGeom prst="rect">
            <a:avLst/>
          </a:prstGeom>
          <a:ln w="0">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4" name="Tytuł 1_151"/>
          <p:cNvSpPr/>
          <p:nvPr/>
        </p:nvSpPr>
        <p:spPr>
          <a:xfrm>
            <a:off x="838440" y="9234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475" name="Symbol zastępczy zawartości 2_140"/>
          <p:cNvSpPr/>
          <p:nvPr/>
        </p:nvSpPr>
        <p:spPr>
          <a:xfrm>
            <a:off x="838440" y="238392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476" name="Tytuł 1_152"/>
          <p:cNvSpPr/>
          <p:nvPr/>
        </p:nvSpPr>
        <p:spPr>
          <a:xfrm>
            <a:off x="838440" y="92340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477" name="Symbol zastępczy zawartości 2_141"/>
          <p:cNvSpPr/>
          <p:nvPr/>
        </p:nvSpPr>
        <p:spPr>
          <a:xfrm>
            <a:off x="838440" y="238392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478" name="Prostokąt 477"/>
          <p:cNvSpPr/>
          <p:nvPr/>
        </p:nvSpPr>
        <p:spPr>
          <a:xfrm>
            <a:off x="0" y="6513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a:t>
            </a:r>
            <a:r>
              <a:rPr lang="pl-PL" sz="1800" b="0" u="sng" strike="noStrike" spc="-1">
                <a:solidFill>
                  <a:srgbClr val="467886"/>
                </a:solidFill>
                <a:uFillTx/>
                <a:latin typeface="Arial"/>
                <a:ea typeface="DejaVu Sans"/>
              </a:rPr>
              <a:t>www.iautomatyka.pl</a:t>
            </a:r>
            <a:endParaRPr lang="pl-PL" sz="1800" b="0" strike="noStrike" spc="-1">
              <a:latin typeface="Arial"/>
            </a:endParaRPr>
          </a:p>
        </p:txBody>
      </p:sp>
      <p:sp>
        <p:nvSpPr>
          <p:cNvPr id="479" name="Prostokąt 478"/>
          <p:cNvSpPr/>
          <p:nvPr/>
        </p:nvSpPr>
        <p:spPr>
          <a:xfrm>
            <a:off x="360000" y="2559240"/>
            <a:ext cx="1187892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Przekaźniki czasowe</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480" name="Obraz 479"/>
          <p:cNvPicPr/>
          <p:nvPr/>
        </p:nvPicPr>
        <p:blipFill>
          <a:blip r:embed="rId2"/>
          <a:stretch/>
        </p:blipFill>
        <p:spPr>
          <a:xfrm>
            <a:off x="900000" y="3060000"/>
            <a:ext cx="10078920" cy="3133440"/>
          </a:xfrm>
          <a:prstGeom prst="rect">
            <a:avLst/>
          </a:prstGeom>
          <a:ln w="0">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 name="Tytuł 1_155"/>
          <p:cNvSpPr/>
          <p:nvPr/>
        </p:nvSpPr>
        <p:spPr>
          <a:xfrm>
            <a:off x="838440" y="9234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482" name="Symbol zastępczy zawartości 2_144"/>
          <p:cNvSpPr/>
          <p:nvPr/>
        </p:nvSpPr>
        <p:spPr>
          <a:xfrm>
            <a:off x="838440" y="238392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483" name="Tytuł 1_156"/>
          <p:cNvSpPr/>
          <p:nvPr/>
        </p:nvSpPr>
        <p:spPr>
          <a:xfrm>
            <a:off x="838440" y="92340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484" name="Symbol zastępczy zawartości 2_145"/>
          <p:cNvSpPr/>
          <p:nvPr/>
        </p:nvSpPr>
        <p:spPr>
          <a:xfrm>
            <a:off x="838440" y="238392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485" name="Prostokąt 484"/>
          <p:cNvSpPr/>
          <p:nvPr/>
        </p:nvSpPr>
        <p:spPr>
          <a:xfrm>
            <a:off x="0" y="616968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a:t>
            </a:r>
            <a:r>
              <a:rPr lang="pl-PL" sz="1800" b="0" u="sng" strike="noStrike" spc="-1">
                <a:solidFill>
                  <a:srgbClr val="467886"/>
                </a:solidFill>
                <a:uFillTx/>
                <a:latin typeface="Arial"/>
                <a:ea typeface="DejaVu Sans"/>
                <a:hlinkClick r:id="rId2"/>
              </a:rPr>
              <a:t>www.zamel.com</a:t>
            </a:r>
            <a:endParaRPr lang="pl-PL" sz="1800" b="0" strike="noStrike" spc="-1">
              <a:latin typeface="Arial"/>
            </a:endParaRPr>
          </a:p>
          <a:p>
            <a:pPr>
              <a:lnSpc>
                <a:spcPct val="100000"/>
              </a:lnSpc>
            </a:pPr>
            <a:r>
              <a:rPr lang="pl-PL" sz="1800" b="0" u="sng" strike="noStrike" spc="-1">
                <a:solidFill>
                  <a:srgbClr val="467886"/>
                </a:solidFill>
                <a:uFillTx/>
                <a:latin typeface="Arial"/>
                <a:ea typeface="DejaVu Sans"/>
              </a:rPr>
              <a:t>Źródło: www.iautomatyka.pl</a:t>
            </a:r>
            <a:endParaRPr lang="pl-PL" sz="1800" b="0" strike="noStrike" spc="-1">
              <a:latin typeface="Arial"/>
            </a:endParaRPr>
          </a:p>
        </p:txBody>
      </p:sp>
      <p:sp>
        <p:nvSpPr>
          <p:cNvPr id="486" name="Prostokąt 485"/>
          <p:cNvSpPr/>
          <p:nvPr/>
        </p:nvSpPr>
        <p:spPr>
          <a:xfrm>
            <a:off x="360000" y="2559240"/>
            <a:ext cx="1187892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Przekaźniki czasowe - nastawa</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487" name="Obraz 486"/>
          <p:cNvPicPr/>
          <p:nvPr/>
        </p:nvPicPr>
        <p:blipFill>
          <a:blip r:embed="rId3"/>
          <a:stretch/>
        </p:blipFill>
        <p:spPr>
          <a:xfrm>
            <a:off x="425880" y="3136680"/>
            <a:ext cx="3353040" cy="2733120"/>
          </a:xfrm>
          <a:prstGeom prst="rect">
            <a:avLst/>
          </a:prstGeom>
          <a:ln w="0">
            <a:noFill/>
          </a:ln>
        </p:spPr>
      </p:pic>
      <p:pic>
        <p:nvPicPr>
          <p:cNvPr id="488" name="Obraz 487"/>
          <p:cNvPicPr/>
          <p:nvPr/>
        </p:nvPicPr>
        <p:blipFill>
          <a:blip r:embed="rId4"/>
          <a:stretch/>
        </p:blipFill>
        <p:spPr>
          <a:xfrm>
            <a:off x="4426560" y="3787920"/>
            <a:ext cx="2592360" cy="1251000"/>
          </a:xfrm>
          <a:prstGeom prst="rect">
            <a:avLst/>
          </a:prstGeom>
          <a:ln w="0">
            <a:noFill/>
          </a:ln>
        </p:spPr>
      </p:pic>
      <p:pic>
        <p:nvPicPr>
          <p:cNvPr id="489" name="Obraz 488"/>
          <p:cNvPicPr/>
          <p:nvPr/>
        </p:nvPicPr>
        <p:blipFill>
          <a:blip r:embed="rId5"/>
          <a:stretch/>
        </p:blipFill>
        <p:spPr>
          <a:xfrm>
            <a:off x="7383240" y="2718720"/>
            <a:ext cx="4675680" cy="3580200"/>
          </a:xfrm>
          <a:prstGeom prst="rect">
            <a:avLst/>
          </a:prstGeom>
          <a:ln w="0">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0" name="Tytuł 1_157"/>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491" name="Symbol zastępczy zawartości 2_146"/>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492" name="Tytuł 1_158"/>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493" name="Symbol zastępczy zawartości 2_147"/>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494" name="Prostokąt 493"/>
          <p:cNvSpPr/>
          <p:nvPr/>
        </p:nvSpPr>
        <p:spPr>
          <a:xfrm>
            <a:off x="0" y="6513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a:t>
            </a:r>
            <a:r>
              <a:rPr lang="pl-PL" sz="1800" b="0" u="sng" strike="noStrike" spc="-1">
                <a:solidFill>
                  <a:srgbClr val="467886"/>
                </a:solidFill>
                <a:uFillTx/>
                <a:latin typeface="Arial"/>
                <a:ea typeface="DejaVu Sans"/>
                <a:hlinkClick r:id="rId2"/>
              </a:rPr>
              <a:t>www.zamel.com</a:t>
            </a:r>
            <a:endParaRPr lang="pl-PL" sz="1800" b="0" strike="noStrike" spc="-1">
              <a:latin typeface="Arial"/>
            </a:endParaRPr>
          </a:p>
        </p:txBody>
      </p:sp>
      <p:sp>
        <p:nvSpPr>
          <p:cNvPr id="495" name="Prostokąt 494"/>
          <p:cNvSpPr/>
          <p:nvPr/>
        </p:nvSpPr>
        <p:spPr>
          <a:xfrm>
            <a:off x="360000" y="2576160"/>
            <a:ext cx="1187892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Przekaźniki czasowe - nastawa</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496" name="Obraz 495"/>
          <p:cNvPicPr/>
          <p:nvPr/>
        </p:nvPicPr>
        <p:blipFill>
          <a:blip r:embed="rId3"/>
          <a:stretch/>
        </p:blipFill>
        <p:spPr>
          <a:xfrm>
            <a:off x="634320" y="2976120"/>
            <a:ext cx="5304600" cy="3502800"/>
          </a:xfrm>
          <a:prstGeom prst="rect">
            <a:avLst/>
          </a:prstGeom>
          <a:ln w="0">
            <a:noFill/>
          </a:ln>
        </p:spPr>
      </p:pic>
      <p:pic>
        <p:nvPicPr>
          <p:cNvPr id="497" name="Obraz 496"/>
          <p:cNvPicPr/>
          <p:nvPr/>
        </p:nvPicPr>
        <p:blipFill>
          <a:blip r:embed="rId4"/>
          <a:stretch/>
        </p:blipFill>
        <p:spPr>
          <a:xfrm>
            <a:off x="6698160" y="2576160"/>
            <a:ext cx="4651560" cy="3881160"/>
          </a:xfrm>
          <a:prstGeom prst="rect">
            <a:avLst/>
          </a:prstGeom>
          <a:ln w="0">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8" name="Tytuł 1_159"/>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499" name="Symbol zastępczy zawartości 2_148"/>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500" name="Tytuł 1_160"/>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501" name="Symbol zastępczy zawartości 2_149"/>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502" name="Prostokąt 501"/>
          <p:cNvSpPr/>
          <p:nvPr/>
        </p:nvSpPr>
        <p:spPr>
          <a:xfrm>
            <a:off x="0" y="6513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www.iautomatyka.pl</a:t>
            </a:r>
            <a:endParaRPr lang="pl-PL" sz="1800" b="0" strike="noStrike" spc="-1">
              <a:latin typeface="Arial"/>
            </a:endParaRPr>
          </a:p>
        </p:txBody>
      </p:sp>
      <p:sp>
        <p:nvSpPr>
          <p:cNvPr id="503" name="Prostokąt 502"/>
          <p:cNvSpPr/>
          <p:nvPr/>
        </p:nvSpPr>
        <p:spPr>
          <a:xfrm>
            <a:off x="360000" y="2576160"/>
            <a:ext cx="1187892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Przekaźniki czasowe - obudowa</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504" name="Obraz 503"/>
          <p:cNvPicPr/>
          <p:nvPr/>
        </p:nvPicPr>
        <p:blipFill>
          <a:blip r:embed="rId2"/>
          <a:stretch/>
        </p:blipFill>
        <p:spPr>
          <a:xfrm>
            <a:off x="1195560" y="3060000"/>
            <a:ext cx="9963360" cy="3325320"/>
          </a:xfrm>
          <a:prstGeom prst="rect">
            <a:avLst/>
          </a:prstGeom>
          <a:ln w="0">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5" name="Tytuł 1_163"/>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506" name="Symbol zastępczy zawartości 2_152"/>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507" name="Tytuł 1_164"/>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508" name="Symbol zastępczy zawartości 2_153"/>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509" name="Prostokąt 508"/>
          <p:cNvSpPr/>
          <p:nvPr/>
        </p:nvSpPr>
        <p:spPr>
          <a:xfrm>
            <a:off x="0" y="6513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www.zamel.com</a:t>
            </a:r>
            <a:endParaRPr lang="pl-PL" sz="1800" b="0" strike="noStrike" spc="-1">
              <a:latin typeface="Arial"/>
            </a:endParaRPr>
          </a:p>
        </p:txBody>
      </p:sp>
      <p:sp>
        <p:nvSpPr>
          <p:cNvPr id="510" name="Prostokąt 509"/>
          <p:cNvSpPr/>
          <p:nvPr/>
        </p:nvSpPr>
        <p:spPr>
          <a:xfrm>
            <a:off x="360000" y="2576160"/>
            <a:ext cx="1187892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Przekaźniki czasowe – progaramatory (zegary) czasowe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Zasada działania programatorów czasowych polega na uruchamianiu</a:t>
            </a:r>
            <a:endParaRPr lang="pl-PL" sz="1800" b="0" strike="noStrike" spc="-1">
              <a:latin typeface="Arial"/>
            </a:endParaRPr>
          </a:p>
          <a:p>
            <a:pPr>
              <a:lnSpc>
                <a:spcPct val="100000"/>
              </a:lnSpc>
            </a:pPr>
            <a:r>
              <a:rPr lang="pl-PL" sz="1800" b="0" strike="noStrike" spc="-1">
                <a:solidFill>
                  <a:srgbClr val="000000"/>
                </a:solidFill>
                <a:latin typeface="Arial"/>
                <a:ea typeface="DejaVu Sans"/>
              </a:rPr>
              <a:t>zasilania wybranych obwodów w zależności od określonej godziny</a:t>
            </a:r>
            <a:endParaRPr lang="pl-PL" sz="1800" b="0" strike="noStrike" spc="-1">
              <a:latin typeface="Arial"/>
            </a:endParaRPr>
          </a:p>
          <a:p>
            <a:pPr>
              <a:lnSpc>
                <a:spcPct val="100000"/>
              </a:lnSpc>
            </a:pPr>
            <a:r>
              <a:rPr lang="pl-PL" sz="1800" b="0" strike="noStrike" spc="-1">
                <a:solidFill>
                  <a:srgbClr val="000000"/>
                </a:solidFill>
                <a:latin typeface="Arial"/>
                <a:ea typeface="DejaVu Sans"/>
              </a:rPr>
              <a:t>czy też dnia tygodnia lub roku. </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511" name="Obraz 510"/>
          <p:cNvPicPr/>
          <p:nvPr/>
        </p:nvPicPr>
        <p:blipFill>
          <a:blip r:embed="rId2"/>
          <a:stretch/>
        </p:blipFill>
        <p:spPr>
          <a:xfrm>
            <a:off x="9058680" y="540000"/>
            <a:ext cx="2460240" cy="5802840"/>
          </a:xfrm>
          <a:prstGeom prst="rect">
            <a:avLst/>
          </a:prstGeom>
          <a:ln w="0">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Tytuł 1_69"/>
          <p:cNvSpPr/>
          <p:nvPr/>
        </p:nvSpPr>
        <p:spPr>
          <a:xfrm>
            <a:off x="838440" y="70416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96" name="Symbol zastępczy zawartości 2_59"/>
          <p:cNvSpPr/>
          <p:nvPr/>
        </p:nvSpPr>
        <p:spPr>
          <a:xfrm>
            <a:off x="83844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97" name="Tytuł 1_71"/>
          <p:cNvSpPr/>
          <p:nvPr/>
        </p:nvSpPr>
        <p:spPr>
          <a:xfrm>
            <a:off x="838440" y="70416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98" name="Symbol zastępczy zawartości 2_60"/>
          <p:cNvSpPr/>
          <p:nvPr/>
        </p:nvSpPr>
        <p:spPr>
          <a:xfrm>
            <a:off x="83844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99" name="Prostokąt 98"/>
          <p:cNvSpPr/>
          <p:nvPr/>
        </p:nvSpPr>
        <p:spPr>
          <a:xfrm>
            <a:off x="0" y="6480000"/>
            <a:ext cx="815976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a:t>
            </a:r>
            <a:r>
              <a:rPr lang="pl-PL" sz="1800" b="0" u="sng" strike="noStrike" spc="-1">
                <a:solidFill>
                  <a:srgbClr val="467886"/>
                </a:solidFill>
                <a:uFillTx/>
                <a:latin typeface="Arial"/>
                <a:ea typeface="DejaVu Sans"/>
                <a:hlinkClick r:id="rId2"/>
              </a:rPr>
              <a:t>https://www.apator.com</a:t>
            </a:r>
            <a:r>
              <a:rPr lang="pl-PL" sz="1800" b="0" strike="noStrike" spc="-1">
                <a:solidFill>
                  <a:srgbClr val="000000"/>
                </a:solidFill>
                <a:latin typeface="Arial"/>
                <a:ea typeface="DejaVu Sans"/>
              </a:rPr>
              <a:t> </a:t>
            </a:r>
            <a:endParaRPr lang="pl-PL" sz="1800" b="0" strike="noStrike" spc="-1">
              <a:latin typeface="Arial"/>
            </a:endParaRPr>
          </a:p>
        </p:txBody>
      </p:sp>
      <p:sp>
        <p:nvSpPr>
          <p:cNvPr id="100" name="Prostokąt 99"/>
          <p:cNvSpPr/>
          <p:nvPr/>
        </p:nvSpPr>
        <p:spPr>
          <a:xfrm>
            <a:off x="360000" y="2026800"/>
            <a:ext cx="5578560" cy="3928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Obwody wtórne dzieli się na</a:t>
            </a:r>
            <a:r>
              <a:rPr lang="pl-PL" sz="1800" b="0" strike="noStrike" spc="-1">
                <a:solidFill>
                  <a:srgbClr val="000000"/>
                </a:solidFill>
                <a:latin typeface="Arial"/>
                <a:ea typeface="DejaVu Sans"/>
              </a:rPr>
              <a:t>:</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pomiarowe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zabezpieczeniowe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sterownicze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sygnalizacyjne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telemechaniki i automatyki</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Każdy typ ma inne wymagania dotyczące dokładności, niezawodności i odporności na zakłócenia.</a:t>
            </a:r>
            <a:endParaRPr lang="pl-PL" sz="1800" b="0" strike="noStrike" spc="-1">
              <a:latin typeface="Arial"/>
            </a:endParaRPr>
          </a:p>
        </p:txBody>
      </p:sp>
      <p:pic>
        <p:nvPicPr>
          <p:cNvPr id="101" name="Obraz 100"/>
          <p:cNvPicPr/>
          <p:nvPr/>
        </p:nvPicPr>
        <p:blipFill>
          <a:blip r:embed="rId3"/>
          <a:stretch/>
        </p:blipFill>
        <p:spPr>
          <a:xfrm>
            <a:off x="6120000" y="2562840"/>
            <a:ext cx="5465520" cy="2655720"/>
          </a:xfrm>
          <a:prstGeom prst="rect">
            <a:avLst/>
          </a:prstGeom>
          <a:ln w="0">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 name="Tytuł 1_161"/>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513" name="Symbol zastępczy zawartości 2_150"/>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514" name="Tytuł 1_162"/>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515" name="Symbol zastępczy zawartości 2_151"/>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516" name="Prostokąt 515"/>
          <p:cNvSpPr/>
          <p:nvPr/>
        </p:nvSpPr>
        <p:spPr>
          <a:xfrm>
            <a:off x="0" y="6513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www.iautomatyka.pl</a:t>
            </a:r>
            <a:endParaRPr lang="pl-PL" sz="1800" b="0" strike="noStrike" spc="-1">
              <a:latin typeface="Arial"/>
            </a:endParaRPr>
          </a:p>
        </p:txBody>
      </p:sp>
      <p:sp>
        <p:nvSpPr>
          <p:cNvPr id="517" name="Prostokąt 516"/>
          <p:cNvSpPr/>
          <p:nvPr/>
        </p:nvSpPr>
        <p:spPr>
          <a:xfrm>
            <a:off x="360000" y="2576160"/>
            <a:ext cx="1187892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Przekaźniki nadzorcze – </a:t>
            </a:r>
            <a:r>
              <a:rPr lang="pl-PL" sz="1800" b="0" strike="noStrike" spc="-1">
                <a:solidFill>
                  <a:srgbClr val="000000"/>
                </a:solidFill>
                <a:latin typeface="Arial"/>
                <a:ea typeface="DejaVu Sans"/>
              </a:rPr>
              <a:t>pełnią funkcję nadzorczą nad instalacją. </a:t>
            </a:r>
            <a:endParaRPr lang="pl-PL" sz="1800" b="0" strike="noStrike" spc="-1">
              <a:latin typeface="Arial"/>
            </a:endParaRPr>
          </a:p>
          <a:p>
            <a:pPr>
              <a:lnSpc>
                <a:spcPct val="100000"/>
              </a:lnSpc>
            </a:pPr>
            <a:r>
              <a:rPr lang="pl-PL" sz="1800" b="0" strike="noStrike" spc="-1">
                <a:solidFill>
                  <a:srgbClr val="000000"/>
                </a:solidFill>
                <a:latin typeface="Arial"/>
                <a:ea typeface="DejaVu Sans"/>
              </a:rPr>
              <a:t>Kontrolują m.in. :</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wartości napięć</a:t>
            </a:r>
            <a:endParaRPr lang="pl-PL" sz="1800" b="0" strike="noStrike" spc="-1">
              <a:latin typeface="Arial"/>
            </a:endParaRPr>
          </a:p>
          <a:p>
            <a:pPr>
              <a:lnSpc>
                <a:spcPct val="100000"/>
              </a:lnSpc>
            </a:pPr>
            <a:r>
              <a:rPr lang="pl-PL" sz="1800" b="0" strike="noStrike" spc="-1">
                <a:solidFill>
                  <a:srgbClr val="000000"/>
                </a:solidFill>
                <a:latin typeface="Arial"/>
                <a:ea typeface="DejaVu Sans"/>
              </a:rPr>
              <a:t>- wykrywają asymetrię napięć</a:t>
            </a:r>
            <a:endParaRPr lang="pl-PL" sz="1800" b="0" strike="noStrike" spc="-1">
              <a:latin typeface="Arial"/>
            </a:endParaRPr>
          </a:p>
          <a:p>
            <a:pPr>
              <a:lnSpc>
                <a:spcPct val="100000"/>
              </a:lnSpc>
            </a:pPr>
            <a:r>
              <a:rPr lang="pl-PL" sz="1800" b="0" strike="noStrike" spc="-1">
                <a:solidFill>
                  <a:srgbClr val="000000"/>
                </a:solidFill>
                <a:latin typeface="Arial"/>
                <a:ea typeface="DejaVu Sans"/>
              </a:rPr>
              <a:t>- wykrywają błędną kolejność faz </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518" name="Obraz 517"/>
          <p:cNvPicPr/>
          <p:nvPr/>
        </p:nvPicPr>
        <p:blipFill>
          <a:blip r:embed="rId2"/>
          <a:stretch/>
        </p:blipFill>
        <p:spPr>
          <a:xfrm>
            <a:off x="8276760" y="316080"/>
            <a:ext cx="3602160" cy="6342840"/>
          </a:xfrm>
          <a:prstGeom prst="rect">
            <a:avLst/>
          </a:prstGeom>
          <a:ln w="0">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9" name="Obraz 518"/>
          <p:cNvPicPr/>
          <p:nvPr/>
        </p:nvPicPr>
        <p:blipFill>
          <a:blip r:embed="rId2"/>
          <a:stretch/>
        </p:blipFill>
        <p:spPr>
          <a:xfrm>
            <a:off x="7740000" y="900000"/>
            <a:ext cx="4138920" cy="5551200"/>
          </a:xfrm>
          <a:prstGeom prst="rect">
            <a:avLst/>
          </a:prstGeom>
          <a:ln w="0">
            <a:noFill/>
          </a:ln>
        </p:spPr>
      </p:pic>
      <p:sp>
        <p:nvSpPr>
          <p:cNvPr id="520" name="Tytuł 1_165"/>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521" name="Symbol zastępczy zawartości 2_154"/>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522" name="Tytuł 1_166"/>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523" name="Symbol zastępczy zawartości 2_155"/>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524" name="Prostokąt 523"/>
          <p:cNvSpPr/>
          <p:nvPr/>
        </p:nvSpPr>
        <p:spPr>
          <a:xfrm>
            <a:off x="0" y="6513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www.iautomatyka.pl</a:t>
            </a:r>
            <a:endParaRPr lang="pl-PL" sz="1800" b="0" strike="noStrike" spc="-1">
              <a:latin typeface="Arial"/>
            </a:endParaRPr>
          </a:p>
        </p:txBody>
      </p:sp>
      <p:sp>
        <p:nvSpPr>
          <p:cNvPr id="525" name="Prostokąt 524"/>
          <p:cNvSpPr/>
          <p:nvPr/>
        </p:nvSpPr>
        <p:spPr>
          <a:xfrm>
            <a:off x="360000" y="2576160"/>
            <a:ext cx="1187892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Przekaźniki nadzorcze z dwoma niezależnymi stykami </a:t>
            </a:r>
            <a:endParaRPr lang="pl-PL" sz="1800" b="0" strike="noStrike" spc="-1">
              <a:latin typeface="Arial"/>
            </a:endParaRPr>
          </a:p>
          <a:p>
            <a:pPr>
              <a:lnSpc>
                <a:spcPct val="100000"/>
              </a:lnSpc>
            </a:pPr>
            <a:r>
              <a:rPr lang="pl-PL" sz="1800" b="1" strike="noStrike" spc="-1">
                <a:solidFill>
                  <a:srgbClr val="000000"/>
                </a:solidFill>
                <a:latin typeface="Arial"/>
                <a:ea typeface="DejaVu Sans"/>
              </a:rPr>
              <a:t>separowanymi galwanicznie</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526" name="Obraz 525"/>
          <p:cNvPicPr/>
          <p:nvPr/>
        </p:nvPicPr>
        <p:blipFill>
          <a:blip r:embed="rId3"/>
          <a:stretch/>
        </p:blipFill>
        <p:spPr>
          <a:xfrm>
            <a:off x="2340000" y="3420000"/>
            <a:ext cx="3999240" cy="2874960"/>
          </a:xfrm>
          <a:prstGeom prst="rect">
            <a:avLst/>
          </a:prstGeom>
          <a:ln w="0">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7" name="Tytuł 1_167"/>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528" name="Symbol zastępczy zawartości 2_156"/>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529" name="Tytuł 1_168"/>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530" name="Symbol zastępczy zawartości 2_157"/>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531" name="Prostokąt 530"/>
          <p:cNvSpPr/>
          <p:nvPr/>
        </p:nvSpPr>
        <p:spPr>
          <a:xfrm>
            <a:off x="0" y="6135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a:t>
            </a:r>
            <a:r>
              <a:rPr lang="pl-PL" sz="1800" b="0" u="sng" strike="noStrike" spc="-1">
                <a:solidFill>
                  <a:srgbClr val="467886"/>
                </a:solidFill>
                <a:uFillTx/>
                <a:latin typeface="Arial"/>
                <a:ea typeface="DejaVu Sans"/>
                <a:hlinkClick r:id="rId2"/>
              </a:rPr>
              <a:t>www.iautomatyka.pl</a:t>
            </a: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www.zamel.com</a:t>
            </a:r>
            <a:endParaRPr lang="pl-PL" sz="1800" b="0" strike="noStrike" spc="-1">
              <a:latin typeface="Arial"/>
            </a:endParaRPr>
          </a:p>
        </p:txBody>
      </p:sp>
      <p:sp>
        <p:nvSpPr>
          <p:cNvPr id="532" name="Prostokąt 531"/>
          <p:cNvSpPr/>
          <p:nvPr/>
        </p:nvSpPr>
        <p:spPr>
          <a:xfrm>
            <a:off x="360000" y="2576160"/>
            <a:ext cx="1187892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Wskaźniki zasilania, liczniki, lampki kontrolne</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533" name="Obraz 532"/>
          <p:cNvPicPr/>
          <p:nvPr/>
        </p:nvPicPr>
        <p:blipFill>
          <a:blip r:embed="rId3"/>
          <a:stretch/>
        </p:blipFill>
        <p:spPr>
          <a:xfrm>
            <a:off x="9613440" y="1413360"/>
            <a:ext cx="2265480" cy="3265560"/>
          </a:xfrm>
          <a:prstGeom prst="rect">
            <a:avLst/>
          </a:prstGeom>
          <a:ln w="0">
            <a:noFill/>
          </a:ln>
        </p:spPr>
      </p:pic>
      <p:pic>
        <p:nvPicPr>
          <p:cNvPr id="534" name="Obraz 533"/>
          <p:cNvPicPr/>
          <p:nvPr/>
        </p:nvPicPr>
        <p:blipFill>
          <a:blip r:embed="rId4"/>
          <a:stretch/>
        </p:blipFill>
        <p:spPr>
          <a:xfrm>
            <a:off x="5760000" y="3780000"/>
            <a:ext cx="3537360" cy="2770560"/>
          </a:xfrm>
          <a:prstGeom prst="rect">
            <a:avLst/>
          </a:prstGeom>
          <a:ln w="0">
            <a:noFill/>
          </a:ln>
        </p:spPr>
      </p:pic>
      <p:sp>
        <p:nvSpPr>
          <p:cNvPr id="535" name="Prostokąt 534"/>
          <p:cNvSpPr/>
          <p:nvPr/>
        </p:nvSpPr>
        <p:spPr>
          <a:xfrm>
            <a:off x="446400" y="3060000"/>
            <a:ext cx="6572520" cy="188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Zadaniem wskaźników zasilania i lampek kontrolnych jest fizyczna interpretacja stanu monitorowanego układu.</a:t>
            </a:r>
            <a:endParaRPr lang="pl-PL" sz="1800" b="0" strike="noStrike" spc="-1">
              <a:latin typeface="Arial"/>
            </a:endParaRPr>
          </a:p>
          <a:p>
            <a:pPr>
              <a:lnSpc>
                <a:spcPct val="100000"/>
              </a:lnSpc>
            </a:pPr>
            <a:r>
              <a:rPr lang="pl-PL" sz="1800" b="0" strike="noStrike" spc="-1">
                <a:solidFill>
                  <a:srgbClr val="000000"/>
                </a:solidFill>
                <a:latin typeface="Arial"/>
                <a:ea typeface="DejaVu Sans"/>
              </a:rPr>
              <a:t>Lampki kontrolne umożliwiają bezpośredni montaż na szynie TH-35 (DIN) jak również bezpośrednio na drzwiach obudowy. </a:t>
            </a:r>
            <a:endParaRPr lang="pl-PL" sz="1800" b="0" strike="noStrike" spc="-1">
              <a:latin typeface="Aria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6" name="Tytuł 1_169"/>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537" name="Symbol zastępczy zawartości 2_158"/>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538" name="Tytuł 1_170"/>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539" name="Symbol zastępczy zawartości 2_159"/>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540" name="Prostokąt 539"/>
          <p:cNvSpPr/>
          <p:nvPr/>
        </p:nvSpPr>
        <p:spPr>
          <a:xfrm>
            <a:off x="0" y="6135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a:t>
            </a:r>
            <a:r>
              <a:rPr lang="pl-PL" sz="1800" b="0" u="sng" strike="noStrike" spc="-1">
                <a:solidFill>
                  <a:srgbClr val="467886"/>
                </a:solidFill>
                <a:uFillTx/>
                <a:latin typeface="Arial"/>
                <a:ea typeface="DejaVu Sans"/>
                <a:hlinkClick r:id="rId2"/>
              </a:rPr>
              <a:t>www.iautomatyka.pl</a:t>
            </a: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www.zamel.com</a:t>
            </a:r>
            <a:endParaRPr lang="pl-PL" sz="1800" b="0" strike="noStrike" spc="-1">
              <a:latin typeface="Arial"/>
            </a:endParaRPr>
          </a:p>
        </p:txBody>
      </p:sp>
      <p:sp>
        <p:nvSpPr>
          <p:cNvPr id="541" name="Prostokąt 540"/>
          <p:cNvSpPr/>
          <p:nvPr/>
        </p:nvSpPr>
        <p:spPr>
          <a:xfrm>
            <a:off x="360000" y="2576160"/>
            <a:ext cx="1187892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Wskaźniki zasilania, liczniki, lampki kontrolne</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542" name="Prostokąt 541"/>
          <p:cNvSpPr/>
          <p:nvPr/>
        </p:nvSpPr>
        <p:spPr>
          <a:xfrm>
            <a:off x="446400" y="3060000"/>
            <a:ext cx="6572520" cy="188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Dzięki zastosowaniu wskaźników zasilania wprost odczytać można wszystkie podstawowe parametry monitorowanego obwodu takie jak:</a:t>
            </a:r>
            <a:endParaRPr lang="pl-PL" sz="1800" b="0" strike="noStrike" spc="-1">
              <a:latin typeface="Arial"/>
            </a:endParaRPr>
          </a:p>
          <a:p>
            <a:pPr>
              <a:lnSpc>
                <a:spcPct val="100000"/>
              </a:lnSpc>
            </a:pPr>
            <a:r>
              <a:rPr lang="pl-PL" sz="1800" b="0" strike="noStrike" spc="-1">
                <a:solidFill>
                  <a:srgbClr val="000000"/>
                </a:solidFill>
                <a:latin typeface="Arial"/>
                <a:ea typeface="DejaVu Sans"/>
              </a:rPr>
              <a:t>- napięcie</a:t>
            </a:r>
            <a:endParaRPr lang="pl-PL" sz="1800" b="0" strike="noStrike" spc="-1">
              <a:latin typeface="Arial"/>
            </a:endParaRPr>
          </a:p>
          <a:p>
            <a:pPr>
              <a:lnSpc>
                <a:spcPct val="100000"/>
              </a:lnSpc>
            </a:pPr>
            <a:r>
              <a:rPr lang="pl-PL" sz="1800" b="0" strike="noStrike" spc="-1">
                <a:solidFill>
                  <a:srgbClr val="000000"/>
                </a:solidFill>
                <a:latin typeface="Arial"/>
                <a:ea typeface="DejaVu Sans"/>
              </a:rPr>
              <a:t>- prąd</a:t>
            </a:r>
            <a:endParaRPr lang="pl-PL" sz="1800" b="0" strike="noStrike" spc="-1">
              <a:latin typeface="Arial"/>
            </a:endParaRPr>
          </a:p>
          <a:p>
            <a:pPr>
              <a:lnSpc>
                <a:spcPct val="100000"/>
              </a:lnSpc>
            </a:pPr>
            <a:r>
              <a:rPr lang="pl-PL" sz="1800" b="0" strike="noStrike" spc="-1">
                <a:solidFill>
                  <a:srgbClr val="000000"/>
                </a:solidFill>
                <a:latin typeface="Arial"/>
                <a:ea typeface="DejaVu Sans"/>
              </a:rPr>
              <a:t>- moc czynna</a:t>
            </a:r>
            <a:endParaRPr lang="pl-PL" sz="1800" b="0" strike="noStrike" spc="-1">
              <a:latin typeface="Arial"/>
            </a:endParaRPr>
          </a:p>
          <a:p>
            <a:pPr>
              <a:lnSpc>
                <a:spcPct val="100000"/>
              </a:lnSpc>
            </a:pPr>
            <a:r>
              <a:rPr lang="pl-PL" sz="1800" b="0" strike="noStrike" spc="-1">
                <a:solidFill>
                  <a:srgbClr val="000000"/>
                </a:solidFill>
                <a:latin typeface="Arial"/>
                <a:ea typeface="DejaVu Sans"/>
              </a:rPr>
              <a:t>- inne w zależności od sytuacji</a:t>
            </a:r>
            <a:endParaRPr lang="pl-PL" sz="1800" b="0" strike="noStrike" spc="-1">
              <a:latin typeface="Arial"/>
            </a:endParaRPr>
          </a:p>
        </p:txBody>
      </p:sp>
      <p:pic>
        <p:nvPicPr>
          <p:cNvPr id="543" name="Obraz 542"/>
          <p:cNvPicPr/>
          <p:nvPr/>
        </p:nvPicPr>
        <p:blipFill>
          <a:blip r:embed="rId3"/>
          <a:stretch/>
        </p:blipFill>
        <p:spPr>
          <a:xfrm>
            <a:off x="8255520" y="1177560"/>
            <a:ext cx="3803400" cy="5481360"/>
          </a:xfrm>
          <a:prstGeom prst="rect">
            <a:avLst/>
          </a:prstGeom>
          <a:ln w="0">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4" name="Tytuł 1_171"/>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545" name="Symbol zastępczy zawartości 2_160"/>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546" name="Tytuł 1_172"/>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547" name="Symbol zastępczy zawartości 2_161"/>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548" name="Prostokąt 547"/>
          <p:cNvSpPr/>
          <p:nvPr/>
        </p:nvSpPr>
        <p:spPr>
          <a:xfrm>
            <a:off x="0" y="6135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www.tensepolska.pl</a:t>
            </a:r>
            <a:endParaRPr lang="pl-PL" sz="1800" b="0" strike="noStrike" spc="-1">
              <a:latin typeface="Arial"/>
            </a:endParaRPr>
          </a:p>
        </p:txBody>
      </p:sp>
      <p:sp>
        <p:nvSpPr>
          <p:cNvPr id="549" name="Prostokąt 548"/>
          <p:cNvSpPr/>
          <p:nvPr/>
        </p:nvSpPr>
        <p:spPr>
          <a:xfrm>
            <a:off x="360000" y="2576160"/>
            <a:ext cx="1187892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Wskaźniki zasilania, liczniki, lampki kontrolne</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550" name="Obraz 549"/>
          <p:cNvPicPr/>
          <p:nvPr/>
        </p:nvPicPr>
        <p:blipFill>
          <a:blip r:embed="rId2"/>
          <a:stretch/>
        </p:blipFill>
        <p:spPr>
          <a:xfrm>
            <a:off x="210600" y="2996280"/>
            <a:ext cx="3208320" cy="3122640"/>
          </a:xfrm>
          <a:prstGeom prst="rect">
            <a:avLst/>
          </a:prstGeom>
          <a:ln w="0">
            <a:noFill/>
          </a:ln>
        </p:spPr>
      </p:pic>
      <p:pic>
        <p:nvPicPr>
          <p:cNvPr id="551" name="Obraz 550"/>
          <p:cNvPicPr/>
          <p:nvPr/>
        </p:nvPicPr>
        <p:blipFill>
          <a:blip r:embed="rId3"/>
          <a:stretch/>
        </p:blipFill>
        <p:spPr>
          <a:xfrm>
            <a:off x="4140000" y="3240000"/>
            <a:ext cx="3284640" cy="3036960"/>
          </a:xfrm>
          <a:prstGeom prst="rect">
            <a:avLst/>
          </a:prstGeom>
          <a:ln w="0">
            <a:noFill/>
          </a:ln>
        </p:spPr>
      </p:pic>
      <p:pic>
        <p:nvPicPr>
          <p:cNvPr id="552" name="Obraz 551"/>
          <p:cNvPicPr/>
          <p:nvPr/>
        </p:nvPicPr>
        <p:blipFill>
          <a:blip r:embed="rId4"/>
          <a:stretch/>
        </p:blipFill>
        <p:spPr>
          <a:xfrm>
            <a:off x="8100000" y="2880000"/>
            <a:ext cx="3463200" cy="3493440"/>
          </a:xfrm>
          <a:prstGeom prst="rect">
            <a:avLst/>
          </a:prstGeom>
          <a:ln w="0">
            <a:noFill/>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3" name="Obraz 552"/>
          <p:cNvPicPr/>
          <p:nvPr/>
        </p:nvPicPr>
        <p:blipFill>
          <a:blip r:embed="rId2"/>
          <a:stretch/>
        </p:blipFill>
        <p:spPr>
          <a:xfrm>
            <a:off x="380880" y="3177000"/>
            <a:ext cx="3218040" cy="2941920"/>
          </a:xfrm>
          <a:prstGeom prst="rect">
            <a:avLst/>
          </a:prstGeom>
          <a:ln w="0">
            <a:noFill/>
          </a:ln>
        </p:spPr>
      </p:pic>
      <p:sp>
        <p:nvSpPr>
          <p:cNvPr id="554" name="Tytuł 1_173"/>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555" name="Symbol zastępczy zawartości 2_162"/>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556" name="Tytuł 1_174"/>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557" name="Symbol zastępczy zawartości 2_163"/>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558" name="Prostokąt 557"/>
          <p:cNvSpPr/>
          <p:nvPr/>
        </p:nvSpPr>
        <p:spPr>
          <a:xfrm>
            <a:off x="0" y="6135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www.tensepolska.pl</a:t>
            </a:r>
            <a:endParaRPr lang="pl-PL" sz="1800" b="0" strike="noStrike" spc="-1">
              <a:latin typeface="Arial"/>
            </a:endParaRPr>
          </a:p>
        </p:txBody>
      </p:sp>
      <p:sp>
        <p:nvSpPr>
          <p:cNvPr id="559" name="Prostokąt 558"/>
          <p:cNvSpPr/>
          <p:nvPr/>
        </p:nvSpPr>
        <p:spPr>
          <a:xfrm>
            <a:off x="360000" y="2576160"/>
            <a:ext cx="1187892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Wskaźniki zasilania, liczniki, lampki kontrolne</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560" name="Obraz 559"/>
          <p:cNvPicPr/>
          <p:nvPr/>
        </p:nvPicPr>
        <p:blipFill>
          <a:blip r:embed="rId3"/>
          <a:stretch/>
        </p:blipFill>
        <p:spPr>
          <a:xfrm>
            <a:off x="5895000" y="2700000"/>
            <a:ext cx="5983920" cy="3681000"/>
          </a:xfrm>
          <a:prstGeom prst="rect">
            <a:avLst/>
          </a:prstGeom>
          <a:ln w="0">
            <a:noFill/>
          </a:ln>
        </p:spPr>
      </p:pic>
      <p:sp>
        <p:nvSpPr>
          <p:cNvPr id="561" name="Prostokąt 560"/>
          <p:cNvSpPr/>
          <p:nvPr/>
        </p:nvSpPr>
        <p:spPr>
          <a:xfrm>
            <a:off x="0" y="6511320"/>
            <a:ext cx="2956320" cy="34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www.apator.com</a:t>
            </a:r>
            <a:endParaRPr lang="pl-PL" sz="1800" b="0" strike="noStrike" spc="-1">
              <a:latin typeface="Aria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 name="Tytuł 1_175"/>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563" name="Symbol zastępczy zawartości 2_164"/>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564" name="Tytuł 1_176"/>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565" name="Symbol zastępczy zawartości 2_165"/>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566" name="Prostokąt 565"/>
          <p:cNvSpPr/>
          <p:nvPr/>
        </p:nvSpPr>
        <p:spPr>
          <a:xfrm>
            <a:off x="360000" y="2576160"/>
            <a:ext cx="719928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Liczniki energii elektrycznej</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Licznik</a:t>
            </a:r>
            <a:r>
              <a:rPr lang="pl-PL" sz="1800" b="0" strike="noStrike" spc="-1">
                <a:solidFill>
                  <a:srgbClr val="000000"/>
                </a:solidFill>
                <a:latin typeface="Arial"/>
                <a:ea typeface="DejaVu Sans"/>
              </a:rPr>
              <a:t> jest to urządzenie pomiarowe, które sumuje i rejestruje ilość wystąpień danego zjawiska fizycznego w czasie, np. zużycie energii, liczba impulsów, obroty. Przykładem są: liczniki energii elektrycznej, liczniki impulsów, licznik motogodzin. Cechują je: rejestracja wartości skumulowanej. Licznik może pracować jako pojedynczy niezależny aparat lub być częścią większego systemu pomiarowego. Nowoczesne liczniki są często wyposażone w interfejs komunikacyjny (np. RS-485, M-Bus, Modbus).</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567" name="Prostokąt 566"/>
          <p:cNvSpPr/>
          <p:nvPr/>
        </p:nvSpPr>
        <p:spPr>
          <a:xfrm>
            <a:off x="0" y="6165000"/>
            <a:ext cx="2956320" cy="34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www.zamel.com</a:t>
            </a:r>
            <a:endParaRPr lang="pl-PL" sz="1800" b="0" strike="noStrike" spc="-1">
              <a:latin typeface="Arial"/>
            </a:endParaRPr>
          </a:p>
        </p:txBody>
      </p:sp>
      <p:pic>
        <p:nvPicPr>
          <p:cNvPr id="568" name="Obraz 567"/>
          <p:cNvPicPr/>
          <p:nvPr/>
        </p:nvPicPr>
        <p:blipFill>
          <a:blip r:embed="rId2"/>
          <a:stretch/>
        </p:blipFill>
        <p:spPr>
          <a:xfrm>
            <a:off x="7740000" y="2051280"/>
            <a:ext cx="4218120" cy="4427640"/>
          </a:xfrm>
          <a:prstGeom prst="rect">
            <a:avLst/>
          </a:prstGeom>
          <a:ln w="0">
            <a:noFill/>
          </a:ln>
        </p:spPr>
      </p:pic>
      <p:sp>
        <p:nvSpPr>
          <p:cNvPr id="569" name="Prostokąt 568"/>
          <p:cNvSpPr/>
          <p:nvPr/>
        </p:nvSpPr>
        <p:spPr>
          <a:xfrm>
            <a:off x="0" y="6480000"/>
            <a:ext cx="2956320" cy="34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www.salama.pl</a:t>
            </a:r>
            <a:endParaRPr lang="pl-PL" sz="1800" b="0" strike="noStrike" spc="-1">
              <a:latin typeface="Aria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0" name="Tytuł 1_189"/>
          <p:cNvSpPr/>
          <p:nvPr/>
        </p:nvSpPr>
        <p:spPr>
          <a:xfrm>
            <a:off x="83880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571" name="Symbol zastępczy zawartości 2_178"/>
          <p:cNvSpPr/>
          <p:nvPr/>
        </p:nvSpPr>
        <p:spPr>
          <a:xfrm>
            <a:off x="83880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572" name="Tytuł 1_190"/>
          <p:cNvSpPr/>
          <p:nvPr/>
        </p:nvSpPr>
        <p:spPr>
          <a:xfrm>
            <a:off x="83880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573" name="Symbol zastępczy zawartości 2_179"/>
          <p:cNvSpPr/>
          <p:nvPr/>
        </p:nvSpPr>
        <p:spPr>
          <a:xfrm>
            <a:off x="83880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574" name="Prostokąt 573"/>
          <p:cNvSpPr/>
          <p:nvPr/>
        </p:nvSpPr>
        <p:spPr>
          <a:xfrm>
            <a:off x="180000" y="2576160"/>
            <a:ext cx="6839280" cy="3543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dirty="0">
                <a:solidFill>
                  <a:srgbClr val="000000"/>
                </a:solidFill>
                <a:latin typeface="Arial"/>
                <a:ea typeface="DejaVu Sans"/>
              </a:rPr>
              <a:t>Liczniki energii elektrycznej</a:t>
            </a: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r>
              <a:rPr lang="pl-PL" sz="1800" b="1" strike="noStrike" spc="-1" dirty="0">
                <a:solidFill>
                  <a:srgbClr val="000000"/>
                </a:solidFill>
                <a:latin typeface="Arial"/>
                <a:ea typeface="DejaVu Sans"/>
              </a:rPr>
              <a:t>Pomiar bezpośredni</a:t>
            </a:r>
            <a:r>
              <a:rPr lang="pl-PL" sz="1800" b="0" strike="noStrike" spc="-1" dirty="0">
                <a:solidFill>
                  <a:srgbClr val="000000"/>
                </a:solidFill>
                <a:latin typeface="Arial"/>
                <a:ea typeface="DejaVu Sans"/>
              </a:rPr>
              <a:t> jest to pomiar, w którym mierzone wielkości (prąd i napięcie) są doprowadzane bezpośrednio do zacisków licznika lub miernika, bez użycia przekładników. Oznacza to, że urządzenie pomiarowe pracuje w tym samym zakresie napięć i prądów, co mierzony obwód. W przypadku liczników prądu pomiar bezpośredni jest najczęściej wykorzystywany w instalacjach </a:t>
            </a:r>
            <a:r>
              <a:rPr lang="pl-PL" sz="1800" b="0" strike="noStrike" spc="-1" dirty="0" err="1">
                <a:solidFill>
                  <a:srgbClr val="000000"/>
                </a:solidFill>
                <a:latin typeface="Arial"/>
                <a:ea typeface="DejaVu Sans"/>
              </a:rPr>
              <a:t>nn</a:t>
            </a:r>
            <a:r>
              <a:rPr lang="pl-PL" sz="1800" b="0" strike="noStrike" spc="-1" dirty="0">
                <a:solidFill>
                  <a:srgbClr val="000000"/>
                </a:solidFill>
                <a:latin typeface="Arial"/>
                <a:ea typeface="DejaVu Sans"/>
              </a:rPr>
              <a:t> (230/400 V) w których wartość prądu nie przekracza dopuszczalnego zakresu licznika (np. 40 A, 63 A, 100 A).</a:t>
            </a: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p:txBody>
      </p:sp>
      <p:sp>
        <p:nvSpPr>
          <p:cNvPr id="575" name="Prostokąt 574"/>
          <p:cNvSpPr/>
          <p:nvPr/>
        </p:nvSpPr>
        <p:spPr>
          <a:xfrm>
            <a:off x="360" y="6165000"/>
            <a:ext cx="2956320" cy="34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dirty="0">
                <a:solidFill>
                  <a:srgbClr val="000000"/>
                </a:solidFill>
                <a:latin typeface="Arial"/>
                <a:ea typeface="DejaVu Sans"/>
              </a:rPr>
              <a:t>Źródło: </a:t>
            </a:r>
            <a:r>
              <a:rPr lang="pl-PL" sz="1800" b="0" strike="noStrike" spc="-1">
                <a:solidFill>
                  <a:srgbClr val="000000"/>
                </a:solidFill>
                <a:latin typeface="Arial"/>
                <a:ea typeface="DejaVu Sans"/>
              </a:rPr>
              <a:t>www.wago.com</a:t>
            </a:r>
            <a:r>
              <a:rPr lang="pl-PL" sz="1800" b="0" strike="noStrike" spc="-1" dirty="0">
                <a:solidFill>
                  <a:srgbClr val="000000"/>
                </a:solidFill>
                <a:latin typeface="Arial"/>
                <a:ea typeface="DejaVu Sans"/>
              </a:rPr>
              <a:t> </a:t>
            </a:r>
            <a:endParaRPr lang="pl-PL" sz="1800" b="0" strike="noStrike" spc="-1" dirty="0">
              <a:latin typeface="Arial"/>
            </a:endParaRPr>
          </a:p>
        </p:txBody>
      </p:sp>
      <p:sp>
        <p:nvSpPr>
          <p:cNvPr id="576" name="Prostokąt 575"/>
          <p:cNvSpPr/>
          <p:nvPr/>
        </p:nvSpPr>
        <p:spPr>
          <a:xfrm>
            <a:off x="360" y="6480000"/>
            <a:ext cx="2956320" cy="34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dirty="0">
                <a:solidFill>
                  <a:srgbClr val="000000"/>
                </a:solidFill>
                <a:latin typeface="Arial"/>
                <a:ea typeface="DejaVu Sans"/>
              </a:rPr>
              <a:t>Źródło: </a:t>
            </a:r>
            <a:r>
              <a:rPr lang="pl-PL" sz="1800" b="0" strike="noStrike" spc="-1" dirty="0">
                <a:solidFill>
                  <a:srgbClr val="000000"/>
                </a:solidFill>
                <a:latin typeface="Arial"/>
                <a:ea typeface="DejaVu Sans"/>
                <a:hlinkClick r:id="rId2"/>
              </a:rPr>
              <a:t>www.salama.pl</a:t>
            </a:r>
            <a:r>
              <a:rPr lang="pl-PL" sz="1800" b="0" strike="noStrike" spc="-1" dirty="0">
                <a:solidFill>
                  <a:srgbClr val="000000"/>
                </a:solidFill>
                <a:latin typeface="Arial"/>
                <a:ea typeface="DejaVu Sans"/>
              </a:rPr>
              <a:t> </a:t>
            </a:r>
            <a:endParaRPr lang="pl-PL" sz="1800" b="0" strike="noStrike" spc="-1" dirty="0">
              <a:latin typeface="Arial"/>
            </a:endParaRPr>
          </a:p>
        </p:txBody>
      </p:sp>
      <p:pic>
        <p:nvPicPr>
          <p:cNvPr id="577" name="Obraz 576"/>
          <p:cNvPicPr/>
          <p:nvPr/>
        </p:nvPicPr>
        <p:blipFill>
          <a:blip r:embed="rId3"/>
          <a:stretch/>
        </p:blipFill>
        <p:spPr>
          <a:xfrm>
            <a:off x="8661600" y="1980000"/>
            <a:ext cx="3076920" cy="4481640"/>
          </a:xfrm>
          <a:prstGeom prst="rect">
            <a:avLst/>
          </a:prstGeom>
          <a:ln w="0">
            <a:noFill/>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8" name="Tytuł 1_193"/>
          <p:cNvSpPr/>
          <p:nvPr/>
        </p:nvSpPr>
        <p:spPr>
          <a:xfrm>
            <a:off x="83880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579" name="Symbol zastępczy zawartości 2_182"/>
          <p:cNvSpPr/>
          <p:nvPr/>
        </p:nvSpPr>
        <p:spPr>
          <a:xfrm>
            <a:off x="83880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580" name="Tytuł 1_194"/>
          <p:cNvSpPr/>
          <p:nvPr/>
        </p:nvSpPr>
        <p:spPr>
          <a:xfrm>
            <a:off x="83880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581" name="Symbol zastępczy zawartości 2_183"/>
          <p:cNvSpPr/>
          <p:nvPr/>
        </p:nvSpPr>
        <p:spPr>
          <a:xfrm>
            <a:off x="83880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582" name="Prostokąt 581"/>
          <p:cNvSpPr/>
          <p:nvPr/>
        </p:nvSpPr>
        <p:spPr>
          <a:xfrm>
            <a:off x="360360" y="2576160"/>
            <a:ext cx="719928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dirty="0">
                <a:solidFill>
                  <a:srgbClr val="000000"/>
                </a:solidFill>
                <a:latin typeface="Arial"/>
                <a:ea typeface="DejaVu Sans"/>
              </a:rPr>
              <a:t>Liczniki energii elektrycznej</a:t>
            </a: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r>
              <a:rPr lang="pl-PL" sz="1800" b="1" strike="noStrike" spc="-1" dirty="0">
                <a:solidFill>
                  <a:srgbClr val="000000"/>
                </a:solidFill>
                <a:latin typeface="Arial"/>
                <a:ea typeface="DejaVu Sans"/>
              </a:rPr>
              <a:t>Pomiar półpośredni</a:t>
            </a:r>
            <a:r>
              <a:rPr lang="pl-PL" sz="1800" b="0" strike="noStrike" spc="-1" dirty="0">
                <a:solidFill>
                  <a:srgbClr val="000000"/>
                </a:solidFill>
                <a:latin typeface="Arial"/>
                <a:ea typeface="DejaVu Sans"/>
              </a:rPr>
              <a:t> jest to odmiana pomiaru, w której jedna z wielkości (zwykle prąd) jest mierzona pośrednio (przez przekładnik), a druga (napięcie) bezpośrednio z obwodu. Pomiar półpośredni ma zastosowanie w instalacjach </a:t>
            </a:r>
            <a:r>
              <a:rPr lang="pl-PL" sz="1800" b="0" strike="noStrike" spc="-1" dirty="0" err="1">
                <a:solidFill>
                  <a:srgbClr val="000000"/>
                </a:solidFill>
                <a:latin typeface="Arial"/>
                <a:ea typeface="DejaVu Sans"/>
              </a:rPr>
              <a:t>nn</a:t>
            </a:r>
            <a:r>
              <a:rPr lang="pl-PL" sz="1800" b="0" strike="noStrike" spc="-1" dirty="0">
                <a:solidFill>
                  <a:srgbClr val="000000"/>
                </a:solidFill>
                <a:latin typeface="Arial"/>
                <a:ea typeface="DejaVu Sans"/>
              </a:rPr>
              <a:t>, gdzie prądy są zbyt duże dla bezpośredniego pomiaru, ale napięcie mieści się w zakresie możliwości aparatu pomiarowego. Przykładem może być licznik energii elektrycznej podłączony przez przekładnik prądowy (np. 100/5 A), ale napięcia są pobierane bezpośrednio.</a:t>
            </a: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endParaRPr lang="pl-PL" sz="1800" b="0" strike="noStrike" spc="-1" dirty="0">
              <a:latin typeface="Arial"/>
            </a:endParaRPr>
          </a:p>
        </p:txBody>
      </p:sp>
      <p:sp>
        <p:nvSpPr>
          <p:cNvPr id="583" name="Prostokąt 582"/>
          <p:cNvSpPr/>
          <p:nvPr/>
        </p:nvSpPr>
        <p:spPr>
          <a:xfrm>
            <a:off x="360" y="6165000"/>
            <a:ext cx="2956320" cy="34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www.schrack.com</a:t>
            </a:r>
            <a:endParaRPr lang="pl-PL" sz="1800" b="0" strike="noStrike" spc="-1">
              <a:latin typeface="Arial"/>
            </a:endParaRPr>
          </a:p>
        </p:txBody>
      </p:sp>
      <p:sp>
        <p:nvSpPr>
          <p:cNvPr id="584" name="Prostokąt 583"/>
          <p:cNvSpPr/>
          <p:nvPr/>
        </p:nvSpPr>
        <p:spPr>
          <a:xfrm>
            <a:off x="360" y="6480000"/>
            <a:ext cx="2956320" cy="34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dirty="0">
                <a:solidFill>
                  <a:srgbClr val="000000"/>
                </a:solidFill>
                <a:latin typeface="Arial"/>
                <a:ea typeface="DejaVu Sans"/>
              </a:rPr>
              <a:t>Źródło: </a:t>
            </a:r>
            <a:r>
              <a:rPr lang="pl-PL" sz="1800" b="0" strike="noStrike" spc="-1" dirty="0">
                <a:solidFill>
                  <a:srgbClr val="000000"/>
                </a:solidFill>
                <a:latin typeface="Arial"/>
                <a:ea typeface="DejaVu Sans"/>
                <a:hlinkClick r:id="rId2"/>
              </a:rPr>
              <a:t>www.salama.pl</a:t>
            </a:r>
            <a:r>
              <a:rPr lang="pl-PL" sz="1800" b="0" strike="noStrike" spc="-1" dirty="0">
                <a:solidFill>
                  <a:srgbClr val="000000"/>
                </a:solidFill>
                <a:latin typeface="Arial"/>
                <a:ea typeface="DejaVu Sans"/>
              </a:rPr>
              <a:t> </a:t>
            </a:r>
            <a:endParaRPr lang="pl-PL" sz="1800" b="0" strike="noStrike" spc="-1" dirty="0">
              <a:latin typeface="Arial"/>
            </a:endParaRPr>
          </a:p>
        </p:txBody>
      </p:sp>
      <p:pic>
        <p:nvPicPr>
          <p:cNvPr id="585" name="Obraz 584"/>
          <p:cNvPicPr/>
          <p:nvPr/>
        </p:nvPicPr>
        <p:blipFill>
          <a:blip r:embed="rId3"/>
          <a:stretch/>
        </p:blipFill>
        <p:spPr>
          <a:xfrm>
            <a:off x="7560000" y="2700000"/>
            <a:ext cx="4319280" cy="3443040"/>
          </a:xfrm>
          <a:prstGeom prst="rect">
            <a:avLst/>
          </a:prstGeom>
          <a:ln w="0">
            <a:noFill/>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6" name="Tytuł 1_191"/>
          <p:cNvSpPr/>
          <p:nvPr/>
        </p:nvSpPr>
        <p:spPr>
          <a:xfrm>
            <a:off x="83880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587" name="Symbol zastępczy zawartości 2_180"/>
          <p:cNvSpPr/>
          <p:nvPr/>
        </p:nvSpPr>
        <p:spPr>
          <a:xfrm>
            <a:off x="83880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588" name="Tytuł 1_192"/>
          <p:cNvSpPr/>
          <p:nvPr/>
        </p:nvSpPr>
        <p:spPr>
          <a:xfrm>
            <a:off x="83880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589" name="Symbol zastępczy zawartości 2_181"/>
          <p:cNvSpPr/>
          <p:nvPr/>
        </p:nvSpPr>
        <p:spPr>
          <a:xfrm>
            <a:off x="83880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590" name="Prostokąt 589"/>
          <p:cNvSpPr/>
          <p:nvPr/>
        </p:nvSpPr>
        <p:spPr>
          <a:xfrm>
            <a:off x="360360" y="2576160"/>
            <a:ext cx="719928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Liczniki energii elektrycznej</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Pomiar pośredni</a:t>
            </a:r>
            <a:r>
              <a:rPr lang="pl-PL" sz="1800" b="0" strike="noStrike" spc="-1">
                <a:solidFill>
                  <a:srgbClr val="000000"/>
                </a:solidFill>
                <a:latin typeface="Arial"/>
                <a:ea typeface="DejaVu Sans"/>
              </a:rPr>
              <a:t> to pomiar, w którym wartość wielkości elektrycznej mierzona jest za pośrednictwem przekładników pomiarowych (prądowych i napięciowych). Licznik energii podłączony jest do obwodu głównego poprzez przekładniki, więc mierzy wartości które są odwzorowanie w skali. Pomiary tego typu są najczęściej stosowane w instalacjach średniego i wysokiego napięcia, czyli w układach, gdzie prądy lub napięcia przekraczają zakresy pomiarowe liczników.</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591" name="Prostokąt 590"/>
          <p:cNvSpPr/>
          <p:nvPr/>
        </p:nvSpPr>
        <p:spPr>
          <a:xfrm>
            <a:off x="360" y="6165000"/>
            <a:ext cx="2956320" cy="34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www.zamel.com</a:t>
            </a:r>
            <a:endParaRPr lang="pl-PL" sz="1800" b="0" strike="noStrike" spc="-1">
              <a:latin typeface="Arial"/>
            </a:endParaRPr>
          </a:p>
        </p:txBody>
      </p:sp>
      <p:sp>
        <p:nvSpPr>
          <p:cNvPr id="592" name="Prostokąt 591"/>
          <p:cNvSpPr/>
          <p:nvPr/>
        </p:nvSpPr>
        <p:spPr>
          <a:xfrm>
            <a:off x="360" y="6480000"/>
            <a:ext cx="2956320" cy="34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dirty="0">
                <a:solidFill>
                  <a:srgbClr val="000000"/>
                </a:solidFill>
                <a:latin typeface="Arial"/>
                <a:ea typeface="DejaVu Sans"/>
              </a:rPr>
              <a:t>Źródło: </a:t>
            </a:r>
            <a:r>
              <a:rPr lang="pl-PL" sz="1800" b="0" strike="noStrike" spc="-1" dirty="0">
                <a:solidFill>
                  <a:srgbClr val="000000"/>
                </a:solidFill>
                <a:latin typeface="Arial"/>
                <a:ea typeface="DejaVu Sans"/>
                <a:hlinkClick r:id="rId2"/>
              </a:rPr>
              <a:t>www.salama.pl</a:t>
            </a:r>
            <a:r>
              <a:rPr lang="pl-PL" sz="1800" b="0" strike="noStrike" spc="-1" dirty="0">
                <a:solidFill>
                  <a:srgbClr val="000000"/>
                </a:solidFill>
                <a:latin typeface="Arial"/>
                <a:ea typeface="DejaVu Sans"/>
              </a:rPr>
              <a:t> </a:t>
            </a:r>
            <a:endParaRPr lang="pl-PL" sz="1800" b="0" strike="noStrike" spc="-1" dirty="0">
              <a:latin typeface="Arial"/>
            </a:endParaRPr>
          </a:p>
        </p:txBody>
      </p:sp>
      <p:pic>
        <p:nvPicPr>
          <p:cNvPr id="593" name="Obraz 592"/>
          <p:cNvPicPr/>
          <p:nvPr/>
        </p:nvPicPr>
        <p:blipFill>
          <a:blip r:embed="rId3"/>
          <a:stretch/>
        </p:blipFill>
        <p:spPr>
          <a:xfrm>
            <a:off x="7740000" y="2415960"/>
            <a:ext cx="4285080" cy="3523320"/>
          </a:xfrm>
          <a:prstGeom prst="rect">
            <a:avLst/>
          </a:prstGeom>
          <a:ln w="0">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Tytuł 1_72"/>
          <p:cNvSpPr/>
          <p:nvPr/>
        </p:nvSpPr>
        <p:spPr>
          <a:xfrm>
            <a:off x="838440" y="70416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103" name="Symbol zastępczy zawartości 2_63"/>
          <p:cNvSpPr/>
          <p:nvPr/>
        </p:nvSpPr>
        <p:spPr>
          <a:xfrm>
            <a:off x="83844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04" name="Tytuł 1_73"/>
          <p:cNvSpPr/>
          <p:nvPr/>
        </p:nvSpPr>
        <p:spPr>
          <a:xfrm>
            <a:off x="838440" y="70416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05" name="Symbol zastępczy zawartości 2_64"/>
          <p:cNvSpPr/>
          <p:nvPr/>
        </p:nvSpPr>
        <p:spPr>
          <a:xfrm>
            <a:off x="83844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06" name="Prostokąt 105"/>
          <p:cNvSpPr/>
          <p:nvPr/>
        </p:nvSpPr>
        <p:spPr>
          <a:xfrm>
            <a:off x="0" y="6168600"/>
            <a:ext cx="815976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a:t>
            </a:r>
            <a:r>
              <a:rPr lang="pl-PL" sz="1800" b="0" u="sng" strike="noStrike" spc="-1">
                <a:solidFill>
                  <a:srgbClr val="467886"/>
                </a:solidFill>
                <a:uFillTx/>
                <a:latin typeface="Arial"/>
                <a:ea typeface="DejaVu Sans"/>
                <a:hlinkClick r:id="rId2"/>
              </a:rPr>
              <a:t>www.abb.com</a:t>
            </a: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www.astat.pl </a:t>
            </a:r>
            <a:endParaRPr lang="pl-PL" sz="1800" b="0" strike="noStrike" spc="-1">
              <a:latin typeface="Arial"/>
            </a:endParaRPr>
          </a:p>
        </p:txBody>
      </p:sp>
      <p:sp>
        <p:nvSpPr>
          <p:cNvPr id="107" name="Tytuł 1_74"/>
          <p:cNvSpPr/>
          <p:nvPr/>
        </p:nvSpPr>
        <p:spPr>
          <a:xfrm>
            <a:off x="838440" y="70416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108" name="Symbol zastępczy zawartości 2_65"/>
          <p:cNvSpPr/>
          <p:nvPr/>
        </p:nvSpPr>
        <p:spPr>
          <a:xfrm>
            <a:off x="838440" y="216468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09" name="Tytuł 1_75"/>
          <p:cNvSpPr/>
          <p:nvPr/>
        </p:nvSpPr>
        <p:spPr>
          <a:xfrm>
            <a:off x="838440" y="70416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10" name="Prostokąt 109"/>
          <p:cNvSpPr/>
          <p:nvPr/>
        </p:nvSpPr>
        <p:spPr>
          <a:xfrm>
            <a:off x="360000" y="1982160"/>
            <a:ext cx="6973200" cy="3416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Obwody pomiarowe</a:t>
            </a:r>
            <a:r>
              <a:rPr lang="pl-PL" sz="1800" b="0" strike="noStrike" spc="-1">
                <a:solidFill>
                  <a:srgbClr val="000000"/>
                </a:solidFill>
                <a:latin typeface="Arial"/>
                <a:ea typeface="DejaVu Sans"/>
              </a:rPr>
              <a:t> </a:t>
            </a:r>
            <a:r>
              <a:rPr lang="pl-PL" sz="1800" b="1" strike="noStrike" spc="-1">
                <a:solidFill>
                  <a:srgbClr val="000000"/>
                </a:solidFill>
                <a:latin typeface="Arial"/>
                <a:ea typeface="DejaVu Sans"/>
              </a:rPr>
              <a:t>współpracują z</a:t>
            </a:r>
            <a:r>
              <a:rPr lang="pl-PL" sz="1800" b="0" strike="noStrike" spc="-1">
                <a:solidFill>
                  <a:srgbClr val="000000"/>
                </a:solidFill>
                <a:latin typeface="Arial"/>
                <a:ea typeface="DejaVu Sans"/>
              </a:rPr>
              <a:t>:</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przekładnikami prądowymi (CT)</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przekładnikami napięciowymi (VC)</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Zapewniają:</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pomiar prądów, napięć, mocy i energii</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zasilanie liczników i mierników</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Charakteryzują się wysoką dokładnością i stabilnością parametrów.</a:t>
            </a:r>
            <a:endParaRPr lang="pl-PL" sz="1800" b="0" strike="noStrike" spc="-1">
              <a:latin typeface="Arial"/>
            </a:endParaRPr>
          </a:p>
        </p:txBody>
      </p:sp>
      <p:pic>
        <p:nvPicPr>
          <p:cNvPr id="111" name="Obraz 110"/>
          <p:cNvPicPr/>
          <p:nvPr/>
        </p:nvPicPr>
        <p:blipFill>
          <a:blip r:embed="rId3"/>
          <a:stretch/>
        </p:blipFill>
        <p:spPr>
          <a:xfrm>
            <a:off x="8280000" y="1695960"/>
            <a:ext cx="3497040" cy="2442600"/>
          </a:xfrm>
          <a:prstGeom prst="rect">
            <a:avLst/>
          </a:prstGeom>
          <a:ln w="0">
            <a:noFill/>
          </a:ln>
        </p:spPr>
      </p:pic>
      <p:pic>
        <p:nvPicPr>
          <p:cNvPr id="112" name="Obraz 111"/>
          <p:cNvPicPr/>
          <p:nvPr/>
        </p:nvPicPr>
        <p:blipFill>
          <a:blip r:embed="rId4"/>
          <a:stretch/>
        </p:blipFill>
        <p:spPr>
          <a:xfrm>
            <a:off x="8036280" y="4320000"/>
            <a:ext cx="2222280" cy="2324160"/>
          </a:xfrm>
          <a:prstGeom prst="rect">
            <a:avLst/>
          </a:prstGeom>
          <a:ln w="0">
            <a:noFill/>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4" name="Tytuł 1_201"/>
          <p:cNvSpPr/>
          <p:nvPr/>
        </p:nvSpPr>
        <p:spPr>
          <a:xfrm>
            <a:off x="83916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595" name="Symbol zastępczy zawartości 2_190"/>
          <p:cNvSpPr/>
          <p:nvPr/>
        </p:nvSpPr>
        <p:spPr>
          <a:xfrm>
            <a:off x="83916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596" name="Tytuł 1_202"/>
          <p:cNvSpPr/>
          <p:nvPr/>
        </p:nvSpPr>
        <p:spPr>
          <a:xfrm>
            <a:off x="83916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597" name="Symbol zastępczy zawartości 2_191"/>
          <p:cNvSpPr/>
          <p:nvPr/>
        </p:nvSpPr>
        <p:spPr>
          <a:xfrm>
            <a:off x="83916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598" name="Prostokąt 597"/>
          <p:cNvSpPr/>
          <p:nvPr/>
        </p:nvSpPr>
        <p:spPr>
          <a:xfrm>
            <a:off x="360720" y="2576160"/>
            <a:ext cx="719928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Klasa licznika energii</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wg norm PN-EN IEC 62053-21 / 62053-22 energia czynna mierzona jest z dokładnością:</a:t>
            </a:r>
            <a:r>
              <a:rPr lang="pl-PL" sz="1800" b="0" strike="noStrike" spc="-1">
                <a:solidFill>
                  <a:srgbClr val="000000"/>
                </a:solidFill>
                <a:latin typeface="Arial"/>
                <a:ea typeface="DejaVu Sans"/>
              </a:rPr>
              <a:t> </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599" name="Prostokąt 598"/>
          <p:cNvSpPr/>
          <p:nvPr/>
        </p:nvSpPr>
        <p:spPr>
          <a:xfrm>
            <a:off x="720" y="6165000"/>
            <a:ext cx="2956320" cy="34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www.zamel.com</a:t>
            </a:r>
            <a:endParaRPr lang="pl-PL" sz="1800" b="0" strike="noStrike" spc="-1">
              <a:latin typeface="Arial"/>
            </a:endParaRPr>
          </a:p>
        </p:txBody>
      </p:sp>
      <p:sp>
        <p:nvSpPr>
          <p:cNvPr id="600" name="Prostokąt 599"/>
          <p:cNvSpPr/>
          <p:nvPr/>
        </p:nvSpPr>
        <p:spPr>
          <a:xfrm>
            <a:off x="720" y="6480000"/>
            <a:ext cx="2956320" cy="34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dirty="0">
                <a:solidFill>
                  <a:srgbClr val="000000"/>
                </a:solidFill>
                <a:latin typeface="Arial"/>
                <a:ea typeface="DejaVu Sans"/>
              </a:rPr>
              <a:t>Źródło: </a:t>
            </a:r>
            <a:r>
              <a:rPr lang="pl-PL" sz="1800" b="0" strike="noStrike" spc="-1" dirty="0">
                <a:solidFill>
                  <a:srgbClr val="000000"/>
                </a:solidFill>
                <a:latin typeface="Arial"/>
                <a:ea typeface="DejaVu Sans"/>
                <a:hlinkClick r:id="rId2"/>
              </a:rPr>
              <a:t>www.salama.pl</a:t>
            </a:r>
            <a:r>
              <a:rPr lang="pl-PL" sz="1800" b="0" strike="noStrike" spc="-1" dirty="0">
                <a:solidFill>
                  <a:srgbClr val="000000"/>
                </a:solidFill>
                <a:latin typeface="Arial"/>
                <a:ea typeface="DejaVu Sans"/>
              </a:rPr>
              <a:t> </a:t>
            </a:r>
            <a:endParaRPr lang="pl-PL" sz="1800" b="0" strike="noStrike" spc="-1" dirty="0">
              <a:latin typeface="Arial"/>
            </a:endParaRPr>
          </a:p>
        </p:txBody>
      </p:sp>
      <p:sp>
        <p:nvSpPr>
          <p:cNvPr id="601" name="Prostokąt 600"/>
          <p:cNvSpPr/>
          <p:nvPr/>
        </p:nvSpPr>
        <p:spPr>
          <a:xfrm>
            <a:off x="212400" y="3960000"/>
            <a:ext cx="11844720" cy="188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Klasa 2</a:t>
            </a:r>
            <a:r>
              <a:rPr lang="pl-PL" sz="1800" b="0" strike="noStrike" spc="-1">
                <a:solidFill>
                  <a:srgbClr val="000000"/>
                </a:solidFill>
                <a:latin typeface="Arial"/>
                <a:ea typeface="DejaVu Sans"/>
              </a:rPr>
              <a:t> – dopuszczalny błąd: ±2 % jest stosowana w prostych licznikach używanych do celów orientacyjnych, np. w instalacjach pomocniczych.</a:t>
            </a:r>
            <a:endParaRPr lang="pl-PL" sz="1800" b="0" strike="noStrike" spc="-1">
              <a:latin typeface="Arial"/>
            </a:endParaRPr>
          </a:p>
          <a:p>
            <a:pPr>
              <a:lnSpc>
                <a:spcPct val="100000"/>
              </a:lnSpc>
            </a:pPr>
            <a:r>
              <a:rPr lang="pl-PL" sz="1800" b="1" strike="noStrike" spc="-1">
                <a:solidFill>
                  <a:srgbClr val="000000"/>
                </a:solidFill>
                <a:latin typeface="Arial"/>
                <a:ea typeface="DejaVu Sans"/>
              </a:rPr>
              <a:t>Klasa 1</a:t>
            </a:r>
            <a:r>
              <a:rPr lang="pl-PL" sz="1800" b="0" strike="noStrike" spc="-1">
                <a:solidFill>
                  <a:srgbClr val="000000"/>
                </a:solidFill>
                <a:latin typeface="Arial"/>
                <a:ea typeface="DejaVu Sans"/>
              </a:rPr>
              <a:t> – dopuszczalny błąd: ±1 % jest to standardowa klasa dla liczników rozliczeniowych w gospodarstwach domowych i małych firmach.</a:t>
            </a:r>
            <a:endParaRPr lang="pl-PL" sz="1800" b="0" strike="noStrike" spc="-1">
              <a:latin typeface="Arial"/>
            </a:endParaRPr>
          </a:p>
          <a:p>
            <a:pPr>
              <a:lnSpc>
                <a:spcPct val="100000"/>
              </a:lnSpc>
            </a:pPr>
            <a:r>
              <a:rPr lang="pl-PL" sz="1800" b="1" strike="noStrike" spc="-1">
                <a:solidFill>
                  <a:srgbClr val="000000"/>
                </a:solidFill>
                <a:latin typeface="Arial"/>
                <a:ea typeface="DejaVu Sans"/>
              </a:rPr>
              <a:t>Klasa 0,5</a:t>
            </a:r>
            <a:r>
              <a:rPr lang="pl-PL" sz="1800" b="0" strike="noStrike" spc="-1">
                <a:solidFill>
                  <a:srgbClr val="000000"/>
                </a:solidFill>
                <a:latin typeface="Arial"/>
                <a:ea typeface="DejaVu Sans"/>
              </a:rPr>
              <a:t> – dopuszczalny błąd: ±0,5 % jest wykorzystywana w bardziej precyzyjnych pomiarach, np. w przemyśle.</a:t>
            </a:r>
            <a:endParaRPr lang="pl-PL" sz="1800" b="0" strike="noStrike" spc="-1">
              <a:latin typeface="Arial"/>
            </a:endParaRPr>
          </a:p>
          <a:p>
            <a:pPr>
              <a:lnSpc>
                <a:spcPct val="100000"/>
              </a:lnSpc>
            </a:pPr>
            <a:r>
              <a:rPr lang="pl-PL" sz="1800" b="1" strike="noStrike" spc="-1">
                <a:solidFill>
                  <a:srgbClr val="000000"/>
                </a:solidFill>
                <a:latin typeface="Arial"/>
                <a:ea typeface="DejaVu Sans"/>
              </a:rPr>
              <a:t>Klasa 0,2</a:t>
            </a:r>
            <a:r>
              <a:rPr lang="pl-PL" sz="1800" b="0" strike="noStrike" spc="-1">
                <a:solidFill>
                  <a:srgbClr val="000000"/>
                </a:solidFill>
                <a:latin typeface="Arial"/>
                <a:ea typeface="DejaVu Sans"/>
              </a:rPr>
              <a:t> – dopuszczalny błąd: ±0,2 % jest stosowana w licznikach wzorcowych i pomiarach bilansowych, np. w energetyce zawodowej.</a:t>
            </a:r>
            <a:endParaRPr lang="pl-PL" sz="1800" b="0" strike="noStrike" spc="-1">
              <a:latin typeface="Aria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2" name="Tytuł 1_203"/>
          <p:cNvSpPr/>
          <p:nvPr/>
        </p:nvSpPr>
        <p:spPr>
          <a:xfrm>
            <a:off x="83916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603" name="Symbol zastępczy zawartości 2_192"/>
          <p:cNvSpPr/>
          <p:nvPr/>
        </p:nvSpPr>
        <p:spPr>
          <a:xfrm>
            <a:off x="83916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604" name="Tytuł 1_204"/>
          <p:cNvSpPr/>
          <p:nvPr/>
        </p:nvSpPr>
        <p:spPr>
          <a:xfrm>
            <a:off x="83916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605" name="Symbol zastępczy zawartości 2_193"/>
          <p:cNvSpPr/>
          <p:nvPr/>
        </p:nvSpPr>
        <p:spPr>
          <a:xfrm>
            <a:off x="83916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606" name="Prostokąt 605"/>
          <p:cNvSpPr/>
          <p:nvPr/>
        </p:nvSpPr>
        <p:spPr>
          <a:xfrm>
            <a:off x="360720" y="2576160"/>
            <a:ext cx="1151856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Klasa licznika energii</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wg norm wg norm PN-EN IEC 62053-23 / 62053-24 energia bierna mierzona jest z dokładnością:</a:t>
            </a:r>
            <a:r>
              <a:rPr lang="pl-PL" sz="1800" b="0" strike="noStrike" spc="-1">
                <a:solidFill>
                  <a:srgbClr val="000000"/>
                </a:solidFill>
                <a:latin typeface="Arial"/>
                <a:ea typeface="DejaVu Sans"/>
              </a:rPr>
              <a:t> </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607" name="Prostokąt 606"/>
          <p:cNvSpPr/>
          <p:nvPr/>
        </p:nvSpPr>
        <p:spPr>
          <a:xfrm>
            <a:off x="720" y="6165000"/>
            <a:ext cx="2956320" cy="34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www.zamel.com</a:t>
            </a:r>
            <a:endParaRPr lang="pl-PL" sz="1800" b="0" strike="noStrike" spc="-1">
              <a:latin typeface="Arial"/>
            </a:endParaRPr>
          </a:p>
        </p:txBody>
      </p:sp>
      <p:sp>
        <p:nvSpPr>
          <p:cNvPr id="608" name="Prostokąt 607"/>
          <p:cNvSpPr/>
          <p:nvPr/>
        </p:nvSpPr>
        <p:spPr>
          <a:xfrm>
            <a:off x="720" y="6480000"/>
            <a:ext cx="2956320" cy="34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dirty="0">
                <a:solidFill>
                  <a:srgbClr val="000000"/>
                </a:solidFill>
                <a:latin typeface="Arial"/>
                <a:ea typeface="DejaVu Sans"/>
              </a:rPr>
              <a:t>Źródło: </a:t>
            </a:r>
            <a:r>
              <a:rPr lang="pl-PL" sz="1800" b="0" strike="noStrike" spc="-1" dirty="0">
                <a:solidFill>
                  <a:srgbClr val="000000"/>
                </a:solidFill>
                <a:latin typeface="Arial"/>
                <a:ea typeface="DejaVu Sans"/>
                <a:hlinkClick r:id="rId2"/>
              </a:rPr>
              <a:t>www.salama.pl</a:t>
            </a:r>
            <a:r>
              <a:rPr lang="pl-PL" sz="1800" b="0" strike="noStrike" spc="-1" dirty="0">
                <a:solidFill>
                  <a:srgbClr val="000000"/>
                </a:solidFill>
                <a:latin typeface="Arial"/>
                <a:ea typeface="DejaVu Sans"/>
              </a:rPr>
              <a:t> </a:t>
            </a:r>
            <a:endParaRPr lang="pl-PL" sz="1800" b="0" strike="noStrike" spc="-1" dirty="0">
              <a:latin typeface="Arial"/>
            </a:endParaRPr>
          </a:p>
        </p:txBody>
      </p:sp>
      <p:sp>
        <p:nvSpPr>
          <p:cNvPr id="609" name="Prostokąt 608"/>
          <p:cNvSpPr/>
          <p:nvPr/>
        </p:nvSpPr>
        <p:spPr>
          <a:xfrm>
            <a:off x="212400" y="3960000"/>
            <a:ext cx="11844720" cy="188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Klasa 2</a:t>
            </a:r>
            <a:r>
              <a:rPr lang="pl-PL" sz="1800" b="0" strike="noStrike" spc="-1">
                <a:solidFill>
                  <a:srgbClr val="000000"/>
                </a:solidFill>
                <a:latin typeface="Arial"/>
                <a:ea typeface="DejaVu Sans"/>
              </a:rPr>
              <a:t> – jest standardowa dla pomiarów energii biernej.</a:t>
            </a:r>
            <a:endParaRPr lang="pl-PL" sz="1800" b="0" strike="noStrike" spc="-1">
              <a:latin typeface="Arial"/>
            </a:endParaRPr>
          </a:p>
          <a:p>
            <a:pPr>
              <a:lnSpc>
                <a:spcPct val="100000"/>
              </a:lnSpc>
            </a:pPr>
            <a:r>
              <a:rPr lang="pl-PL" sz="1800" b="1" strike="noStrike" spc="-1">
                <a:solidFill>
                  <a:srgbClr val="000000"/>
                </a:solidFill>
                <a:latin typeface="Arial"/>
                <a:ea typeface="DejaVu Sans"/>
              </a:rPr>
              <a:t>Klasa 3</a:t>
            </a:r>
            <a:r>
              <a:rPr lang="pl-PL" sz="1800" b="0" strike="noStrike" spc="-1">
                <a:solidFill>
                  <a:srgbClr val="000000"/>
                </a:solidFill>
                <a:latin typeface="Arial"/>
                <a:ea typeface="DejaVu Sans"/>
              </a:rPr>
              <a:t> – jest mniej dokładna, stosowana w mniej wymagających aplikacjach.</a:t>
            </a:r>
            <a:endParaRPr lang="pl-PL" sz="1800" b="0" strike="noStrike" spc="-1">
              <a:latin typeface="Arial"/>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0" name="Tytuł 1_205"/>
          <p:cNvSpPr/>
          <p:nvPr/>
        </p:nvSpPr>
        <p:spPr>
          <a:xfrm>
            <a:off x="83916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611" name="Symbol zastępczy zawartości 2_194"/>
          <p:cNvSpPr/>
          <p:nvPr/>
        </p:nvSpPr>
        <p:spPr>
          <a:xfrm>
            <a:off x="83916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612" name="Tytuł 1_206"/>
          <p:cNvSpPr/>
          <p:nvPr/>
        </p:nvSpPr>
        <p:spPr>
          <a:xfrm>
            <a:off x="83916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613" name="Symbol zastępczy zawartości 2_195"/>
          <p:cNvSpPr/>
          <p:nvPr/>
        </p:nvSpPr>
        <p:spPr>
          <a:xfrm>
            <a:off x="83916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614" name="Prostokąt 613"/>
          <p:cNvSpPr/>
          <p:nvPr/>
        </p:nvSpPr>
        <p:spPr>
          <a:xfrm>
            <a:off x="360720" y="2576160"/>
            <a:ext cx="1151856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Klasa licznika energii</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Dla liczników zgodnych z dyrektywą MID </a:t>
            </a:r>
            <a:r>
              <a:rPr lang="pl-PL" sz="1800" b="0" strike="noStrike" spc="-1">
                <a:solidFill>
                  <a:srgbClr val="000000"/>
                </a:solidFill>
                <a:latin typeface="Arial"/>
                <a:ea typeface="DejaVu Sans"/>
              </a:rPr>
              <a:t> PN-EN 50470-3 :</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615" name="Prostokąt 614"/>
          <p:cNvSpPr/>
          <p:nvPr/>
        </p:nvSpPr>
        <p:spPr>
          <a:xfrm>
            <a:off x="720" y="6165000"/>
            <a:ext cx="2956320" cy="34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www.zamel.com</a:t>
            </a:r>
            <a:endParaRPr lang="pl-PL" sz="1800" b="0" strike="noStrike" spc="-1">
              <a:latin typeface="Arial"/>
            </a:endParaRPr>
          </a:p>
        </p:txBody>
      </p:sp>
      <p:sp>
        <p:nvSpPr>
          <p:cNvPr id="616" name="Prostokąt 615"/>
          <p:cNvSpPr/>
          <p:nvPr/>
        </p:nvSpPr>
        <p:spPr>
          <a:xfrm>
            <a:off x="720" y="6480000"/>
            <a:ext cx="2956320" cy="34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dirty="0">
                <a:solidFill>
                  <a:srgbClr val="000000"/>
                </a:solidFill>
                <a:latin typeface="Arial"/>
                <a:ea typeface="DejaVu Sans"/>
              </a:rPr>
              <a:t>Źródło: </a:t>
            </a:r>
            <a:r>
              <a:rPr lang="pl-PL" sz="1800" b="0" strike="noStrike" spc="-1" dirty="0">
                <a:solidFill>
                  <a:srgbClr val="000000"/>
                </a:solidFill>
                <a:latin typeface="Arial"/>
                <a:ea typeface="DejaVu Sans"/>
                <a:hlinkClick r:id="rId2"/>
              </a:rPr>
              <a:t>www.salama.pl</a:t>
            </a:r>
            <a:r>
              <a:rPr lang="pl-PL" sz="1800" b="0" strike="noStrike" spc="-1" dirty="0">
                <a:solidFill>
                  <a:srgbClr val="000000"/>
                </a:solidFill>
                <a:latin typeface="Arial"/>
                <a:ea typeface="DejaVu Sans"/>
              </a:rPr>
              <a:t> </a:t>
            </a:r>
            <a:endParaRPr lang="pl-PL" sz="1800" b="0" strike="noStrike" spc="-1" dirty="0">
              <a:latin typeface="Arial"/>
            </a:endParaRPr>
          </a:p>
        </p:txBody>
      </p:sp>
      <p:sp>
        <p:nvSpPr>
          <p:cNvPr id="617" name="Prostokąt 616"/>
          <p:cNvSpPr/>
          <p:nvPr/>
        </p:nvSpPr>
        <p:spPr>
          <a:xfrm>
            <a:off x="212400" y="3960000"/>
            <a:ext cx="11844720" cy="188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Klasa A</a:t>
            </a:r>
            <a:r>
              <a:rPr lang="pl-PL" sz="1800" b="0" strike="noStrike" spc="-1">
                <a:solidFill>
                  <a:srgbClr val="000000"/>
                </a:solidFill>
                <a:latin typeface="Arial"/>
                <a:ea typeface="DejaVu Sans"/>
              </a:rPr>
              <a:t> – dokładność ±2 % (porównywalna z klasą 2)</a:t>
            </a:r>
            <a:endParaRPr lang="pl-PL" sz="1800" b="0" strike="noStrike" spc="-1">
              <a:latin typeface="Arial"/>
            </a:endParaRPr>
          </a:p>
          <a:p>
            <a:pPr>
              <a:lnSpc>
                <a:spcPct val="100000"/>
              </a:lnSpc>
            </a:pPr>
            <a:r>
              <a:rPr lang="pl-PL" sz="1800" b="1" strike="noStrike" spc="-1">
                <a:solidFill>
                  <a:srgbClr val="000000"/>
                </a:solidFill>
                <a:latin typeface="Arial"/>
                <a:ea typeface="DejaVu Sans"/>
              </a:rPr>
              <a:t>Klasa B</a:t>
            </a:r>
            <a:r>
              <a:rPr lang="pl-PL" sz="1800" b="0" strike="noStrike" spc="-1">
                <a:solidFill>
                  <a:srgbClr val="000000"/>
                </a:solidFill>
                <a:latin typeface="Arial"/>
                <a:ea typeface="DejaVu Sans"/>
              </a:rPr>
              <a:t> – dokładność ±1 % (porównywalna z klasą 1)</a:t>
            </a:r>
            <a:endParaRPr lang="pl-PL" sz="1800" b="0" strike="noStrike" spc="-1">
              <a:latin typeface="Arial"/>
            </a:endParaRPr>
          </a:p>
          <a:p>
            <a:pPr>
              <a:lnSpc>
                <a:spcPct val="100000"/>
              </a:lnSpc>
            </a:pPr>
            <a:r>
              <a:rPr lang="pl-PL" sz="1800" b="1" strike="noStrike" spc="-1">
                <a:solidFill>
                  <a:srgbClr val="000000"/>
                </a:solidFill>
                <a:latin typeface="Arial"/>
                <a:ea typeface="DejaVu Sans"/>
              </a:rPr>
              <a:t>Klasa C</a:t>
            </a:r>
            <a:r>
              <a:rPr lang="pl-PL" sz="1800" b="0" strike="noStrike" spc="-1">
                <a:solidFill>
                  <a:srgbClr val="000000"/>
                </a:solidFill>
                <a:latin typeface="Arial"/>
                <a:ea typeface="DejaVu Sans"/>
              </a:rPr>
              <a:t> – dokładność ±0,5 % (porównywalna z klasą 0,5)</a:t>
            </a:r>
            <a:endParaRPr lang="pl-PL" sz="1800" b="0" strike="noStrike" spc="-1">
              <a:latin typeface="Aria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8" name="Tytuł 1_207"/>
          <p:cNvSpPr/>
          <p:nvPr/>
        </p:nvSpPr>
        <p:spPr>
          <a:xfrm>
            <a:off x="83916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619" name="Symbol zastępczy zawartości 2_196"/>
          <p:cNvSpPr/>
          <p:nvPr/>
        </p:nvSpPr>
        <p:spPr>
          <a:xfrm>
            <a:off x="83916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620" name="Tytuł 1_208"/>
          <p:cNvSpPr/>
          <p:nvPr/>
        </p:nvSpPr>
        <p:spPr>
          <a:xfrm>
            <a:off x="83916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621" name="Symbol zastępczy zawartości 2_197"/>
          <p:cNvSpPr/>
          <p:nvPr/>
        </p:nvSpPr>
        <p:spPr>
          <a:xfrm>
            <a:off x="83916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622" name="Prostokąt 621"/>
          <p:cNvSpPr/>
          <p:nvPr/>
        </p:nvSpPr>
        <p:spPr>
          <a:xfrm>
            <a:off x="360720" y="2576160"/>
            <a:ext cx="1151856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Licznik energii elektrycznej</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623" name="Prostokąt 622"/>
          <p:cNvSpPr/>
          <p:nvPr/>
        </p:nvSpPr>
        <p:spPr>
          <a:xfrm>
            <a:off x="720" y="6165000"/>
            <a:ext cx="2956320" cy="34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www.zamel.com</a:t>
            </a:r>
            <a:endParaRPr lang="pl-PL" sz="1800" b="0" strike="noStrike" spc="-1">
              <a:latin typeface="Arial"/>
            </a:endParaRPr>
          </a:p>
        </p:txBody>
      </p:sp>
      <p:sp>
        <p:nvSpPr>
          <p:cNvPr id="624" name="Prostokąt 623"/>
          <p:cNvSpPr/>
          <p:nvPr/>
        </p:nvSpPr>
        <p:spPr>
          <a:xfrm>
            <a:off x="720" y="6480000"/>
            <a:ext cx="2956320" cy="34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Źródło: www.salama.pl</a:t>
            </a:r>
            <a:endParaRPr lang="pl-PL" sz="1800" b="0" strike="noStrike" spc="-1">
              <a:latin typeface="Arial"/>
            </a:endParaRPr>
          </a:p>
        </p:txBody>
      </p:sp>
      <p:sp>
        <p:nvSpPr>
          <p:cNvPr id="625" name="Prostokąt 624"/>
          <p:cNvSpPr/>
          <p:nvPr/>
        </p:nvSpPr>
        <p:spPr>
          <a:xfrm>
            <a:off x="360000" y="3240000"/>
            <a:ext cx="6086880" cy="2137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Licznik dwukwadrantowy</a:t>
            </a:r>
            <a:r>
              <a:rPr lang="pl-PL" sz="1800" b="0" strike="noStrike" spc="-1">
                <a:solidFill>
                  <a:srgbClr val="000000"/>
                </a:solidFill>
                <a:latin typeface="Arial"/>
                <a:ea typeface="DejaVu Sans"/>
              </a:rPr>
              <a:t> rejestruje energię czynną i bierną wyłącznie w jednym kierunku, co sprawdza się w prostych instalacjach, gdzie energia nie jest oddawana do sieci.</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Licznik czterokwadrantowy</a:t>
            </a:r>
            <a:r>
              <a:rPr lang="pl-PL" sz="1800" b="0" strike="noStrike" spc="-1">
                <a:solidFill>
                  <a:srgbClr val="000000"/>
                </a:solidFill>
                <a:latin typeface="Arial"/>
                <a:ea typeface="DejaVu Sans"/>
              </a:rPr>
              <a:t> mierzy przepływy w obu kierunkach (zarówno pobór, jak i oddawanie energii czynnej oraz biernej).</a:t>
            </a:r>
            <a:endParaRPr lang="pl-PL" sz="1800" b="0" strike="noStrike" spc="-1">
              <a:latin typeface="Arial"/>
            </a:endParaRPr>
          </a:p>
        </p:txBody>
      </p:sp>
      <p:pic>
        <p:nvPicPr>
          <p:cNvPr id="626" name="Obraz 625"/>
          <p:cNvPicPr/>
          <p:nvPr/>
        </p:nvPicPr>
        <p:blipFill>
          <a:blip r:embed="rId2"/>
          <a:stretch/>
        </p:blipFill>
        <p:spPr>
          <a:xfrm>
            <a:off x="6480000" y="2071440"/>
            <a:ext cx="5639040" cy="4407840"/>
          </a:xfrm>
          <a:prstGeom prst="rect">
            <a:avLst/>
          </a:prstGeom>
          <a:ln w="0">
            <a:noFill/>
          </a:ln>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7" name="Tytuł 1_209"/>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628" name="Symbol zastępczy zawartości 2_198"/>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629" name="Tytuł 1_210"/>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630" name="Symbol zastępczy zawartości 2_199"/>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631" name="Prostokąt 630"/>
          <p:cNvSpPr/>
          <p:nvPr/>
        </p:nvSpPr>
        <p:spPr>
          <a:xfrm>
            <a:off x="0" y="6135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www.wago.com</a:t>
            </a:r>
            <a:endParaRPr lang="pl-PL" sz="1800" b="0" strike="noStrike" spc="-1">
              <a:latin typeface="Arial"/>
            </a:endParaRPr>
          </a:p>
        </p:txBody>
      </p:sp>
      <p:sp>
        <p:nvSpPr>
          <p:cNvPr id="632" name="Prostokąt 631"/>
          <p:cNvSpPr/>
          <p:nvPr/>
        </p:nvSpPr>
        <p:spPr>
          <a:xfrm>
            <a:off x="360000" y="2576160"/>
            <a:ext cx="1187892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Złączki listwowe</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633" name="Prostokąt 632"/>
          <p:cNvSpPr/>
          <p:nvPr/>
        </p:nvSpPr>
        <p:spPr>
          <a:xfrm>
            <a:off x="446400" y="3060000"/>
            <a:ext cx="6212880" cy="188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Złączki listwowe</a:t>
            </a:r>
            <a:r>
              <a:rPr lang="pl-PL" sz="1800" b="0" strike="noStrike" spc="-1">
                <a:solidFill>
                  <a:srgbClr val="000000"/>
                </a:solidFill>
                <a:latin typeface="Arial"/>
                <a:ea typeface="DejaVu Sans"/>
              </a:rPr>
              <a:t> (zaciski listwowe) to elementy łączeniowe montowane najczęściej na szynie DIN, służące do uporządkowanego i trwałego łączenia przewodów w obwodach elektrycznych – szczególnie w obwodach wtórnych w elektroenergetyce oraz w szafach sterowniczych.</a:t>
            </a:r>
            <a:endParaRPr lang="pl-PL" sz="1800" b="0" strike="noStrike" spc="-1">
              <a:latin typeface="Arial"/>
            </a:endParaRPr>
          </a:p>
          <a:p>
            <a:pPr>
              <a:lnSpc>
                <a:spcPct val="100000"/>
              </a:lnSpc>
            </a:pPr>
            <a:r>
              <a:rPr lang="pl-PL" sz="1800" b="0" strike="noStrike" spc="-1">
                <a:solidFill>
                  <a:srgbClr val="000000"/>
                </a:solidFill>
                <a:latin typeface="Arial"/>
                <a:ea typeface="DejaVu Sans"/>
              </a:rPr>
              <a:t>Stanowią one pośredni punkt przyłączeniowy pomiędzy przewodami wychodzącymi w pole (np. z przekładników, czujników, napędów), a aparaturą zamontowaną w szafie (przekaźniki, sterowniki PLC, zabezpieczenia).</a:t>
            </a:r>
            <a:endParaRPr lang="pl-PL" sz="1800" b="0" strike="noStrike" spc="-1">
              <a:latin typeface="Arial"/>
            </a:endParaRPr>
          </a:p>
        </p:txBody>
      </p:sp>
      <p:pic>
        <p:nvPicPr>
          <p:cNvPr id="634" name="Obraz 633"/>
          <p:cNvPicPr/>
          <p:nvPr/>
        </p:nvPicPr>
        <p:blipFill>
          <a:blip r:embed="rId2"/>
          <a:stretch/>
        </p:blipFill>
        <p:spPr>
          <a:xfrm>
            <a:off x="6840000" y="2576160"/>
            <a:ext cx="5195520" cy="3031560"/>
          </a:xfrm>
          <a:prstGeom prst="rect">
            <a:avLst/>
          </a:prstGeom>
          <a:ln w="0">
            <a:noFill/>
          </a:ln>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5" name="Tytuł 1_213"/>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636" name="Symbol zastępczy zawartości 2_202"/>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637" name="Tytuł 1_214"/>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638" name="Symbol zastępczy zawartości 2_203"/>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639" name="Prostokąt 638"/>
          <p:cNvSpPr/>
          <p:nvPr/>
        </p:nvSpPr>
        <p:spPr>
          <a:xfrm>
            <a:off x="0" y="6135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www.wago.com</a:t>
            </a:r>
            <a:endParaRPr lang="pl-PL" sz="1800" b="0" strike="noStrike" spc="-1">
              <a:latin typeface="Arial"/>
            </a:endParaRPr>
          </a:p>
        </p:txBody>
      </p:sp>
      <p:sp>
        <p:nvSpPr>
          <p:cNvPr id="640" name="Prostokąt 639"/>
          <p:cNvSpPr/>
          <p:nvPr/>
        </p:nvSpPr>
        <p:spPr>
          <a:xfrm>
            <a:off x="360000" y="2576160"/>
            <a:ext cx="1187892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Przykładowe złączki listwowe - WAGO</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641" name="Prostokąt 640"/>
          <p:cNvSpPr/>
          <p:nvPr/>
        </p:nvSpPr>
        <p:spPr>
          <a:xfrm>
            <a:off x="446400" y="3060000"/>
            <a:ext cx="6212880" cy="18810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pic>
        <p:nvPicPr>
          <p:cNvPr id="642" name="Obraz 641"/>
          <p:cNvPicPr/>
          <p:nvPr/>
        </p:nvPicPr>
        <p:blipFill>
          <a:blip r:embed="rId2"/>
          <a:stretch/>
        </p:blipFill>
        <p:spPr>
          <a:xfrm>
            <a:off x="6840000" y="2576520"/>
            <a:ext cx="5195520" cy="3031560"/>
          </a:xfrm>
          <a:prstGeom prst="rect">
            <a:avLst/>
          </a:prstGeom>
          <a:ln w="0">
            <a:noFill/>
          </a:ln>
        </p:spPr>
      </p:pic>
      <p:pic>
        <p:nvPicPr>
          <p:cNvPr id="643" name="Obraz 642"/>
          <p:cNvPicPr/>
          <p:nvPr/>
        </p:nvPicPr>
        <p:blipFill>
          <a:blip r:embed="rId3"/>
          <a:stretch/>
        </p:blipFill>
        <p:spPr>
          <a:xfrm>
            <a:off x="357480" y="3078360"/>
            <a:ext cx="5401800" cy="3220920"/>
          </a:xfrm>
          <a:prstGeom prst="rect">
            <a:avLst/>
          </a:prstGeom>
          <a:ln w="0">
            <a:noFill/>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4" name="Obraz 643"/>
          <p:cNvPicPr/>
          <p:nvPr/>
        </p:nvPicPr>
        <p:blipFill>
          <a:blip r:embed="rId2"/>
          <a:stretch/>
        </p:blipFill>
        <p:spPr>
          <a:xfrm>
            <a:off x="7020000" y="2412360"/>
            <a:ext cx="4715280" cy="3166920"/>
          </a:xfrm>
          <a:prstGeom prst="rect">
            <a:avLst/>
          </a:prstGeom>
          <a:ln w="0">
            <a:noFill/>
          </a:ln>
        </p:spPr>
      </p:pic>
      <p:sp>
        <p:nvSpPr>
          <p:cNvPr id="645" name="Tytuł 1_215"/>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646" name="Symbol zastępczy zawartości 2_204"/>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647" name="Tytuł 1_216"/>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648" name="Symbol zastępczy zawartości 2_205"/>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649" name="Prostokąt 648"/>
          <p:cNvSpPr/>
          <p:nvPr/>
        </p:nvSpPr>
        <p:spPr>
          <a:xfrm>
            <a:off x="0" y="6135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www.wago.com</a:t>
            </a:r>
            <a:endParaRPr lang="pl-PL" sz="1800" b="0" strike="noStrike" spc="-1">
              <a:latin typeface="Arial"/>
            </a:endParaRPr>
          </a:p>
        </p:txBody>
      </p:sp>
      <p:sp>
        <p:nvSpPr>
          <p:cNvPr id="650" name="Prostokąt 649"/>
          <p:cNvSpPr/>
          <p:nvPr/>
        </p:nvSpPr>
        <p:spPr>
          <a:xfrm>
            <a:off x="360000" y="2576160"/>
            <a:ext cx="1187892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Przykładowe złączki listwowe - WAGO</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651" name="Prostokąt 650"/>
          <p:cNvSpPr/>
          <p:nvPr/>
        </p:nvSpPr>
        <p:spPr>
          <a:xfrm>
            <a:off x="446400" y="3060000"/>
            <a:ext cx="6212880" cy="18810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pic>
        <p:nvPicPr>
          <p:cNvPr id="652" name="Obraz 651"/>
          <p:cNvPicPr/>
          <p:nvPr/>
        </p:nvPicPr>
        <p:blipFill>
          <a:blip r:embed="rId3"/>
          <a:stretch/>
        </p:blipFill>
        <p:spPr>
          <a:xfrm>
            <a:off x="704520" y="3240000"/>
            <a:ext cx="5234760" cy="2806560"/>
          </a:xfrm>
          <a:prstGeom prst="rect">
            <a:avLst/>
          </a:prstGeom>
          <a:ln w="0">
            <a:noFill/>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3" name="Tytuł 1_217"/>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654" name="Symbol zastępczy zawartości 2_206"/>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655" name="Tytuł 1_218"/>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656" name="Symbol zastępczy zawartości 2_207"/>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657" name="Prostokąt 656"/>
          <p:cNvSpPr/>
          <p:nvPr/>
        </p:nvSpPr>
        <p:spPr>
          <a:xfrm>
            <a:off x="0" y="6135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www.wago.com</a:t>
            </a:r>
            <a:endParaRPr lang="pl-PL" sz="1800" b="0" strike="noStrike" spc="-1">
              <a:latin typeface="Arial"/>
            </a:endParaRPr>
          </a:p>
        </p:txBody>
      </p:sp>
      <p:sp>
        <p:nvSpPr>
          <p:cNvPr id="658" name="Prostokąt 657"/>
          <p:cNvSpPr/>
          <p:nvPr/>
        </p:nvSpPr>
        <p:spPr>
          <a:xfrm>
            <a:off x="360000" y="2576160"/>
            <a:ext cx="1187892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Przykładowe złączki listwowe - WAGO</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659" name="Prostokąt 658"/>
          <p:cNvSpPr/>
          <p:nvPr/>
        </p:nvSpPr>
        <p:spPr>
          <a:xfrm>
            <a:off x="446400" y="3060000"/>
            <a:ext cx="6212880" cy="18810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pic>
        <p:nvPicPr>
          <p:cNvPr id="660" name="Obraz 659"/>
          <p:cNvPicPr/>
          <p:nvPr/>
        </p:nvPicPr>
        <p:blipFill>
          <a:blip r:embed="rId2"/>
          <a:stretch/>
        </p:blipFill>
        <p:spPr>
          <a:xfrm>
            <a:off x="6536880" y="1800000"/>
            <a:ext cx="5342400" cy="4609080"/>
          </a:xfrm>
          <a:prstGeom prst="rect">
            <a:avLst/>
          </a:prstGeom>
          <a:ln w="0">
            <a:noFill/>
          </a:ln>
        </p:spPr>
      </p:pic>
      <p:pic>
        <p:nvPicPr>
          <p:cNvPr id="661" name="Obraz 660"/>
          <p:cNvPicPr/>
          <p:nvPr/>
        </p:nvPicPr>
        <p:blipFill>
          <a:blip r:embed="rId3"/>
          <a:stretch/>
        </p:blipFill>
        <p:spPr>
          <a:xfrm>
            <a:off x="446400" y="3151800"/>
            <a:ext cx="5760720" cy="3147480"/>
          </a:xfrm>
          <a:prstGeom prst="rect">
            <a:avLst/>
          </a:prstGeom>
          <a:ln w="0">
            <a:noFill/>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2" name="Obraz 661"/>
          <p:cNvPicPr/>
          <p:nvPr/>
        </p:nvPicPr>
        <p:blipFill>
          <a:blip r:embed="rId2"/>
          <a:stretch/>
        </p:blipFill>
        <p:spPr>
          <a:xfrm>
            <a:off x="6660000" y="1980000"/>
            <a:ext cx="5250240" cy="4580640"/>
          </a:xfrm>
          <a:prstGeom prst="rect">
            <a:avLst/>
          </a:prstGeom>
          <a:ln w="0">
            <a:noFill/>
          </a:ln>
        </p:spPr>
      </p:pic>
      <p:sp>
        <p:nvSpPr>
          <p:cNvPr id="663" name="Tytuł 1_219"/>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664" name="Symbol zastępczy zawartości 2_208"/>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665" name="Tytuł 1_220"/>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666" name="Symbol zastępczy zawartości 2_209"/>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667" name="Prostokąt 666"/>
          <p:cNvSpPr/>
          <p:nvPr/>
        </p:nvSpPr>
        <p:spPr>
          <a:xfrm>
            <a:off x="0" y="6135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www.wago.com</a:t>
            </a:r>
            <a:endParaRPr lang="pl-PL" sz="1800" b="0" strike="noStrike" spc="-1">
              <a:latin typeface="Arial"/>
            </a:endParaRPr>
          </a:p>
        </p:txBody>
      </p:sp>
      <p:sp>
        <p:nvSpPr>
          <p:cNvPr id="668" name="Prostokąt 667"/>
          <p:cNvSpPr/>
          <p:nvPr/>
        </p:nvSpPr>
        <p:spPr>
          <a:xfrm>
            <a:off x="360000" y="2576160"/>
            <a:ext cx="1187892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Przykładowe złączki listwowe - WAGO</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669" name="Prostokąt 668"/>
          <p:cNvSpPr/>
          <p:nvPr/>
        </p:nvSpPr>
        <p:spPr>
          <a:xfrm>
            <a:off x="446400" y="3060000"/>
            <a:ext cx="6212880" cy="18810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pic>
        <p:nvPicPr>
          <p:cNvPr id="670" name="Obraz 669"/>
          <p:cNvPicPr/>
          <p:nvPr/>
        </p:nvPicPr>
        <p:blipFill>
          <a:blip r:embed="rId3"/>
          <a:stretch/>
        </p:blipFill>
        <p:spPr>
          <a:xfrm>
            <a:off x="360000" y="3060000"/>
            <a:ext cx="4952880" cy="3319200"/>
          </a:xfrm>
          <a:prstGeom prst="rect">
            <a:avLst/>
          </a:prstGeom>
          <a:ln w="0">
            <a:noFill/>
          </a:ln>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Tytuł 1_211"/>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672" name="Symbol zastępczy zawartości 2_200"/>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673" name="Tytuł 1_212"/>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674" name="Symbol zastępczy zawartości 2_201"/>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675" name="Prostokąt 674"/>
          <p:cNvSpPr/>
          <p:nvPr/>
        </p:nvSpPr>
        <p:spPr>
          <a:xfrm>
            <a:off x="0" y="6135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www.wago.com</a:t>
            </a:r>
            <a:endParaRPr lang="pl-PL" sz="1800" b="0" strike="noStrike" spc="-1">
              <a:latin typeface="Arial"/>
            </a:endParaRPr>
          </a:p>
        </p:txBody>
      </p:sp>
      <p:sp>
        <p:nvSpPr>
          <p:cNvPr id="676" name="Prostokąt 675"/>
          <p:cNvSpPr/>
          <p:nvPr/>
        </p:nvSpPr>
        <p:spPr>
          <a:xfrm>
            <a:off x="360000" y="2576160"/>
            <a:ext cx="1187892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Listwy pomiarowe</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677" name="Prostokąt 676"/>
          <p:cNvSpPr/>
          <p:nvPr/>
        </p:nvSpPr>
        <p:spPr>
          <a:xfrm>
            <a:off x="446400" y="3060000"/>
            <a:ext cx="6572520" cy="188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Listwy Pomiarowe</a:t>
            </a:r>
            <a:r>
              <a:rPr lang="pl-PL" sz="1800" b="0" strike="noStrike" spc="-1">
                <a:solidFill>
                  <a:srgbClr val="000000"/>
                </a:solidFill>
                <a:latin typeface="Arial"/>
                <a:ea typeface="DejaVu Sans"/>
              </a:rPr>
              <a:t> służą do komfortowej i bezpiecznej obsługi układów pomiarowych. Umożliwiają realizację czynności łączeniowych w układach pomiarowych energii elektrycznej za pomocą izolowanych łączników z zachowaniem maksymalnego bezpieczeństwa obsługi.</a:t>
            </a:r>
            <a:endParaRPr lang="pl-PL" sz="1800" b="0" strike="noStrike" spc="-1">
              <a:latin typeface="Arial"/>
            </a:endParaRPr>
          </a:p>
        </p:txBody>
      </p:sp>
      <p:pic>
        <p:nvPicPr>
          <p:cNvPr id="678" name="Obraz 677"/>
          <p:cNvPicPr/>
          <p:nvPr/>
        </p:nvPicPr>
        <p:blipFill>
          <a:blip r:embed="rId2"/>
          <a:stretch/>
        </p:blipFill>
        <p:spPr>
          <a:xfrm>
            <a:off x="6989040" y="1980000"/>
            <a:ext cx="5070240" cy="4552560"/>
          </a:xfrm>
          <a:prstGeom prst="rect">
            <a:avLst/>
          </a:prstGeom>
          <a:ln w="0">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Tytuł 1_76"/>
          <p:cNvSpPr/>
          <p:nvPr/>
        </p:nvSpPr>
        <p:spPr>
          <a:xfrm>
            <a:off x="838440" y="76212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114" name="Symbol zastępczy zawartości 2_66"/>
          <p:cNvSpPr/>
          <p:nvPr/>
        </p:nvSpPr>
        <p:spPr>
          <a:xfrm>
            <a:off x="838440" y="22226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15" name="Tytuł 1_77"/>
          <p:cNvSpPr/>
          <p:nvPr/>
        </p:nvSpPr>
        <p:spPr>
          <a:xfrm>
            <a:off x="838440" y="76212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16" name="Symbol zastępczy zawartości 2_67"/>
          <p:cNvSpPr/>
          <p:nvPr/>
        </p:nvSpPr>
        <p:spPr>
          <a:xfrm>
            <a:off x="838440" y="22226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17" name="Prostokąt 116"/>
          <p:cNvSpPr/>
          <p:nvPr/>
        </p:nvSpPr>
        <p:spPr>
          <a:xfrm>
            <a:off x="0" y="6226560"/>
            <a:ext cx="815976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https://www.urzadzeniadlaenergetyki.pl/ </a:t>
            </a:r>
            <a:endParaRPr lang="pl-PL" sz="1800" b="0" strike="noStrike" spc="-1">
              <a:latin typeface="Arial"/>
            </a:endParaRPr>
          </a:p>
        </p:txBody>
      </p:sp>
      <p:sp>
        <p:nvSpPr>
          <p:cNvPr id="118" name="Tytuł 1_78"/>
          <p:cNvSpPr/>
          <p:nvPr/>
        </p:nvSpPr>
        <p:spPr>
          <a:xfrm>
            <a:off x="838440" y="76212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119" name="Symbol zastępczy zawartości 2_68"/>
          <p:cNvSpPr/>
          <p:nvPr/>
        </p:nvSpPr>
        <p:spPr>
          <a:xfrm>
            <a:off x="838440" y="22226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20" name="Tytuł 1_79"/>
          <p:cNvSpPr/>
          <p:nvPr/>
        </p:nvSpPr>
        <p:spPr>
          <a:xfrm>
            <a:off x="838440" y="76212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21" name="Prostokąt 120"/>
          <p:cNvSpPr/>
          <p:nvPr/>
        </p:nvSpPr>
        <p:spPr>
          <a:xfrm>
            <a:off x="360000" y="2040120"/>
            <a:ext cx="6973200" cy="4440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Microsoft YaHei"/>
              </a:rPr>
              <a:t>Obwody zabezpieczeniowe s</a:t>
            </a:r>
            <a:r>
              <a:rPr lang="pl-PL" sz="1800" b="1" strike="noStrike" spc="-1">
                <a:solidFill>
                  <a:srgbClr val="000000"/>
                </a:solidFill>
                <a:latin typeface="Arial"/>
                <a:ea typeface="DejaVu Sans"/>
              </a:rPr>
              <a:t>ą krytyczne dla ochrony ludzi i urządzeń ponieważ:</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wykrywają stany zwarciowe i przeciążeniowe</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inicjują wyłączenie uszkodzonego elementu</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wykrywają inne anomalie pracy układu pierwotnego</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1" strike="noStrike" spc="-1">
                <a:solidFill>
                  <a:srgbClr val="000000"/>
                </a:solidFill>
                <a:latin typeface="Arial"/>
                <a:ea typeface="DejaVu Sans"/>
              </a:rPr>
              <a:t>Muszą spełniać wymagania:</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krótkiego czasu reakcji</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dużej niezawodności</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odporności na zakłócenia elektromagnetyczne</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122" name="Obraz 121"/>
          <p:cNvPicPr/>
          <p:nvPr/>
        </p:nvPicPr>
        <p:blipFill>
          <a:blip r:embed="rId2"/>
          <a:stretch/>
        </p:blipFill>
        <p:spPr>
          <a:xfrm>
            <a:off x="7200000" y="2222640"/>
            <a:ext cx="4303440" cy="3693960"/>
          </a:xfrm>
          <a:prstGeom prst="rect">
            <a:avLst/>
          </a:prstGeom>
          <a:ln w="0">
            <a:noFill/>
          </a:ln>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9" name="Tytuł 1_221"/>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680" name="Symbol zastępczy zawartości 2_210"/>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681" name="Tytuł 1_222"/>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682" name="Symbol zastępczy zawartości 2_211"/>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683" name="Prostokąt 682"/>
          <p:cNvSpPr/>
          <p:nvPr/>
        </p:nvSpPr>
        <p:spPr>
          <a:xfrm>
            <a:off x="0" y="6135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www.phoenixcontact.com</a:t>
            </a:r>
            <a:endParaRPr lang="pl-PL" sz="1800" b="0" strike="noStrike" spc="-1">
              <a:latin typeface="Arial"/>
            </a:endParaRPr>
          </a:p>
        </p:txBody>
      </p:sp>
      <p:sp>
        <p:nvSpPr>
          <p:cNvPr id="684" name="Prostokąt 683"/>
          <p:cNvSpPr/>
          <p:nvPr/>
        </p:nvSpPr>
        <p:spPr>
          <a:xfrm>
            <a:off x="360000" y="2576160"/>
            <a:ext cx="1187892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Przykładowe złączki listwowe – Phoenix Contact</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685" name="Prostokąt 684"/>
          <p:cNvSpPr/>
          <p:nvPr/>
        </p:nvSpPr>
        <p:spPr>
          <a:xfrm>
            <a:off x="446400" y="3060000"/>
            <a:ext cx="6212880" cy="18810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pic>
        <p:nvPicPr>
          <p:cNvPr id="686" name="Obraz 685"/>
          <p:cNvPicPr/>
          <p:nvPr/>
        </p:nvPicPr>
        <p:blipFill>
          <a:blip r:embed="rId2"/>
          <a:stretch/>
        </p:blipFill>
        <p:spPr>
          <a:xfrm>
            <a:off x="8177040" y="2880000"/>
            <a:ext cx="3342240" cy="3199320"/>
          </a:xfrm>
          <a:prstGeom prst="rect">
            <a:avLst/>
          </a:prstGeom>
          <a:ln w="0">
            <a:noFill/>
          </a:ln>
        </p:spPr>
      </p:pic>
      <p:pic>
        <p:nvPicPr>
          <p:cNvPr id="687" name="Obraz 686"/>
          <p:cNvPicPr/>
          <p:nvPr/>
        </p:nvPicPr>
        <p:blipFill>
          <a:blip r:embed="rId3"/>
          <a:stretch/>
        </p:blipFill>
        <p:spPr>
          <a:xfrm>
            <a:off x="446400" y="3101760"/>
            <a:ext cx="7314120" cy="2837520"/>
          </a:xfrm>
          <a:prstGeom prst="rect">
            <a:avLst/>
          </a:prstGeom>
          <a:ln w="0">
            <a:noFill/>
          </a:ln>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8" name="Tytuł 1_223"/>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689" name="Symbol zastępczy zawartości 2_212"/>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690" name="Tytuł 1_224"/>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691" name="Symbol zastępczy zawartości 2_213"/>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692" name="Prostokąt 691"/>
          <p:cNvSpPr/>
          <p:nvPr/>
        </p:nvSpPr>
        <p:spPr>
          <a:xfrm>
            <a:off x="0" y="6135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www.phoenixcontact.com</a:t>
            </a:r>
            <a:endParaRPr lang="pl-PL" sz="1800" b="0" strike="noStrike" spc="-1">
              <a:latin typeface="Arial"/>
            </a:endParaRPr>
          </a:p>
        </p:txBody>
      </p:sp>
      <p:sp>
        <p:nvSpPr>
          <p:cNvPr id="693" name="Prostokąt 692"/>
          <p:cNvSpPr/>
          <p:nvPr/>
        </p:nvSpPr>
        <p:spPr>
          <a:xfrm>
            <a:off x="360000" y="2576160"/>
            <a:ext cx="1187892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Przykładowe złączki listwowe – Phoenix Contact</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694" name="Prostokąt 693"/>
          <p:cNvSpPr/>
          <p:nvPr/>
        </p:nvSpPr>
        <p:spPr>
          <a:xfrm>
            <a:off x="446400" y="3060000"/>
            <a:ext cx="6212880" cy="18810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pic>
        <p:nvPicPr>
          <p:cNvPr id="695" name="Obraz 694"/>
          <p:cNvPicPr/>
          <p:nvPr/>
        </p:nvPicPr>
        <p:blipFill>
          <a:blip r:embed="rId2"/>
          <a:stretch/>
        </p:blipFill>
        <p:spPr>
          <a:xfrm>
            <a:off x="8820000" y="2773080"/>
            <a:ext cx="2808720" cy="3113640"/>
          </a:xfrm>
          <a:prstGeom prst="rect">
            <a:avLst/>
          </a:prstGeom>
          <a:ln w="0">
            <a:noFill/>
          </a:ln>
        </p:spPr>
      </p:pic>
      <p:pic>
        <p:nvPicPr>
          <p:cNvPr id="696" name="Obraz 695"/>
          <p:cNvPicPr/>
          <p:nvPr/>
        </p:nvPicPr>
        <p:blipFill>
          <a:blip r:embed="rId3"/>
          <a:stretch/>
        </p:blipFill>
        <p:spPr>
          <a:xfrm>
            <a:off x="446400" y="3060000"/>
            <a:ext cx="6336000" cy="3189240"/>
          </a:xfrm>
          <a:prstGeom prst="rect">
            <a:avLst/>
          </a:prstGeom>
          <a:ln w="0">
            <a:noFill/>
          </a:ln>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7" name="Tytuł 1_225"/>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698" name="Symbol zastępczy zawartości 2_214"/>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699" name="Tytuł 1_226"/>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700" name="Symbol zastępczy zawartości 2_215"/>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701" name="Prostokąt 700"/>
          <p:cNvSpPr/>
          <p:nvPr/>
        </p:nvSpPr>
        <p:spPr>
          <a:xfrm>
            <a:off x="0" y="6135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www.phoenixcontact.com</a:t>
            </a:r>
            <a:endParaRPr lang="pl-PL" sz="1800" b="0" strike="noStrike" spc="-1">
              <a:latin typeface="Arial"/>
            </a:endParaRPr>
          </a:p>
        </p:txBody>
      </p:sp>
      <p:sp>
        <p:nvSpPr>
          <p:cNvPr id="702" name="Prostokąt 701"/>
          <p:cNvSpPr/>
          <p:nvPr/>
        </p:nvSpPr>
        <p:spPr>
          <a:xfrm>
            <a:off x="360000" y="2576160"/>
            <a:ext cx="1187892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Bloki rozdzielcze i bloki złączek</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703" name="Prostokąt 702"/>
          <p:cNvSpPr/>
          <p:nvPr/>
        </p:nvSpPr>
        <p:spPr>
          <a:xfrm>
            <a:off x="446400" y="3060000"/>
            <a:ext cx="6212880" cy="18810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pic>
        <p:nvPicPr>
          <p:cNvPr id="704" name="Obraz 703"/>
          <p:cNvPicPr/>
          <p:nvPr/>
        </p:nvPicPr>
        <p:blipFill>
          <a:blip r:embed="rId2"/>
          <a:stretch/>
        </p:blipFill>
        <p:spPr>
          <a:xfrm>
            <a:off x="446400" y="3567600"/>
            <a:ext cx="6809400" cy="2551680"/>
          </a:xfrm>
          <a:prstGeom prst="rect">
            <a:avLst/>
          </a:prstGeom>
          <a:ln w="0">
            <a:noFill/>
          </a:ln>
        </p:spPr>
      </p:pic>
      <p:pic>
        <p:nvPicPr>
          <p:cNvPr id="705" name="Obraz 704"/>
          <p:cNvPicPr/>
          <p:nvPr/>
        </p:nvPicPr>
        <p:blipFill>
          <a:blip r:embed="rId3"/>
          <a:stretch/>
        </p:blipFill>
        <p:spPr>
          <a:xfrm>
            <a:off x="7604640" y="2880000"/>
            <a:ext cx="4094640" cy="2618280"/>
          </a:xfrm>
          <a:prstGeom prst="rect">
            <a:avLst/>
          </a:prstGeom>
          <a:ln w="0">
            <a:noFill/>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 name="Tytuł 1_227"/>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707" name="Symbol zastępczy zawartości 2_216"/>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708" name="Tytuł 1_228"/>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709" name="Symbol zastępczy zawartości 2_217"/>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710" name="Prostokąt 709"/>
          <p:cNvSpPr/>
          <p:nvPr/>
        </p:nvSpPr>
        <p:spPr>
          <a:xfrm>
            <a:off x="0" y="6135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www.wago.com</a:t>
            </a:r>
            <a:endParaRPr lang="pl-PL" sz="1800" b="0" strike="noStrike" spc="-1">
              <a:latin typeface="Arial"/>
            </a:endParaRPr>
          </a:p>
        </p:txBody>
      </p:sp>
      <p:sp>
        <p:nvSpPr>
          <p:cNvPr id="711" name="Prostokąt 710"/>
          <p:cNvSpPr/>
          <p:nvPr/>
        </p:nvSpPr>
        <p:spPr>
          <a:xfrm>
            <a:off x="360000" y="2576160"/>
            <a:ext cx="1187892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Sterowniki programowalne PLC</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712" name="Prostokąt 711"/>
          <p:cNvSpPr/>
          <p:nvPr/>
        </p:nvSpPr>
        <p:spPr>
          <a:xfrm>
            <a:off x="446400" y="3060000"/>
            <a:ext cx="6212880" cy="18810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713" name="Prostokąt 712"/>
          <p:cNvSpPr/>
          <p:nvPr/>
        </p:nvSpPr>
        <p:spPr>
          <a:xfrm>
            <a:off x="360000" y="3014280"/>
            <a:ext cx="7075080" cy="367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PLC (Programmable Logic Controller)</a:t>
            </a:r>
            <a:r>
              <a:rPr lang="pl-PL" sz="1800" b="0" strike="noStrike" spc="-1">
                <a:solidFill>
                  <a:srgbClr val="000000"/>
                </a:solidFill>
                <a:latin typeface="Arial"/>
                <a:ea typeface="DejaVu Sans"/>
              </a:rPr>
              <a:t>, czyli Programowalny Sterownik Logiczny, to przemysłowy komputer przeznaczony do sterowania procesami technologicznymi, maszynami i instalacjami przemysłowymi.</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Jest to podstawowy element automatyki m.in. w:</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szafach sterowniczych,</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liniach produkcyjnych,</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instalacjach energetycznych.</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pic>
        <p:nvPicPr>
          <p:cNvPr id="714" name="Obraz 713"/>
          <p:cNvPicPr/>
          <p:nvPr/>
        </p:nvPicPr>
        <p:blipFill>
          <a:blip r:embed="rId2"/>
          <a:stretch/>
        </p:blipFill>
        <p:spPr>
          <a:xfrm>
            <a:off x="7920000" y="2458800"/>
            <a:ext cx="3399480" cy="3427920"/>
          </a:xfrm>
          <a:prstGeom prst="rect">
            <a:avLst/>
          </a:prstGeom>
          <a:ln w="0">
            <a:noFill/>
          </a:ln>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5" name="Tytuł 1_229"/>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716" name="Symbol zastępczy zawartości 2_218"/>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717" name="Tytuł 1_230"/>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718" name="Symbol zastępczy zawartości 2_219"/>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719" name="Prostokąt 718"/>
          <p:cNvSpPr/>
          <p:nvPr/>
        </p:nvSpPr>
        <p:spPr>
          <a:xfrm>
            <a:off x="0" y="6135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www.astor.com.pl</a:t>
            </a:r>
            <a:endParaRPr lang="pl-PL" sz="1800" b="0" strike="noStrike" spc="-1">
              <a:latin typeface="Arial"/>
            </a:endParaRPr>
          </a:p>
        </p:txBody>
      </p:sp>
      <p:sp>
        <p:nvSpPr>
          <p:cNvPr id="720" name="Prostokąt 719"/>
          <p:cNvSpPr/>
          <p:nvPr/>
        </p:nvSpPr>
        <p:spPr>
          <a:xfrm>
            <a:off x="360000" y="2576160"/>
            <a:ext cx="1187892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Jak działa PLC</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721" name="Prostokąt 720"/>
          <p:cNvSpPr/>
          <p:nvPr/>
        </p:nvSpPr>
        <p:spPr>
          <a:xfrm>
            <a:off x="446400" y="3060000"/>
            <a:ext cx="6212880" cy="18810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pic>
        <p:nvPicPr>
          <p:cNvPr id="722" name="Obraz 721"/>
          <p:cNvPicPr/>
          <p:nvPr/>
        </p:nvPicPr>
        <p:blipFill>
          <a:blip r:embed="rId2"/>
          <a:stretch/>
        </p:blipFill>
        <p:spPr>
          <a:xfrm>
            <a:off x="7740000" y="2880000"/>
            <a:ext cx="4139280" cy="2916720"/>
          </a:xfrm>
          <a:prstGeom prst="rect">
            <a:avLst/>
          </a:prstGeom>
          <a:ln w="0">
            <a:noFill/>
          </a:ln>
        </p:spPr>
      </p:pic>
      <p:pic>
        <p:nvPicPr>
          <p:cNvPr id="723" name="Obraz 722"/>
          <p:cNvPicPr/>
          <p:nvPr/>
        </p:nvPicPr>
        <p:blipFill>
          <a:blip r:embed="rId3"/>
          <a:stretch/>
        </p:blipFill>
        <p:spPr>
          <a:xfrm>
            <a:off x="446400" y="3240000"/>
            <a:ext cx="6839280" cy="2805120"/>
          </a:xfrm>
          <a:prstGeom prst="rect">
            <a:avLst/>
          </a:prstGeom>
          <a:ln w="0">
            <a:noFill/>
          </a:ln>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4" name="Tytuł 1_231"/>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725" name="Symbol zastępczy zawartości 2_220"/>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726" name="Tytuł 1_232"/>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727" name="Symbol zastępczy zawartości 2_221"/>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728" name="Prostokąt 727"/>
          <p:cNvSpPr/>
          <p:nvPr/>
        </p:nvSpPr>
        <p:spPr>
          <a:xfrm>
            <a:off x="0" y="6135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www.astor.com.pl</a:t>
            </a:r>
            <a:endParaRPr lang="pl-PL" sz="1800" b="0" strike="noStrike" spc="-1">
              <a:latin typeface="Arial"/>
            </a:endParaRPr>
          </a:p>
        </p:txBody>
      </p:sp>
      <p:sp>
        <p:nvSpPr>
          <p:cNvPr id="729" name="Prostokąt 728"/>
          <p:cNvSpPr/>
          <p:nvPr/>
        </p:nvSpPr>
        <p:spPr>
          <a:xfrm>
            <a:off x="360000" y="2576160"/>
            <a:ext cx="1187892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Jak programować PLC</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730" name="Prostokąt 729"/>
          <p:cNvSpPr/>
          <p:nvPr/>
        </p:nvSpPr>
        <p:spPr>
          <a:xfrm>
            <a:off x="446400" y="3060000"/>
            <a:ext cx="6212880" cy="18810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pic>
        <p:nvPicPr>
          <p:cNvPr id="731" name="Obraz 730"/>
          <p:cNvPicPr/>
          <p:nvPr/>
        </p:nvPicPr>
        <p:blipFill>
          <a:blip r:embed="rId2"/>
          <a:stretch/>
        </p:blipFill>
        <p:spPr>
          <a:xfrm>
            <a:off x="1260000" y="3062880"/>
            <a:ext cx="9209520" cy="3056400"/>
          </a:xfrm>
          <a:prstGeom prst="rect">
            <a:avLst/>
          </a:prstGeom>
          <a:ln w="0">
            <a:noFill/>
          </a:ln>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2" name="Tytuł 1_233"/>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733" name="Symbol zastępczy zawartości 2_222"/>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734" name="Tytuł 1_234"/>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735" name="Symbol zastępczy zawartości 2_223"/>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736" name="Prostokąt 735"/>
          <p:cNvSpPr/>
          <p:nvPr/>
        </p:nvSpPr>
        <p:spPr>
          <a:xfrm>
            <a:off x="0" y="6135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www.astor.com.pl</a:t>
            </a:r>
            <a:endParaRPr lang="pl-PL" sz="1800" b="0" strike="noStrike" spc="-1">
              <a:latin typeface="Arial"/>
            </a:endParaRPr>
          </a:p>
        </p:txBody>
      </p:sp>
      <p:sp>
        <p:nvSpPr>
          <p:cNvPr id="737" name="Prostokąt 736"/>
          <p:cNvSpPr/>
          <p:nvPr/>
        </p:nvSpPr>
        <p:spPr>
          <a:xfrm>
            <a:off x="360000" y="2576160"/>
            <a:ext cx="1187892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Z czego składa się PLC</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738" name="Prostokąt 737"/>
          <p:cNvSpPr/>
          <p:nvPr/>
        </p:nvSpPr>
        <p:spPr>
          <a:xfrm>
            <a:off x="446400" y="3060000"/>
            <a:ext cx="6212880" cy="18810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pic>
        <p:nvPicPr>
          <p:cNvPr id="739" name="Obraz 738"/>
          <p:cNvPicPr/>
          <p:nvPr/>
        </p:nvPicPr>
        <p:blipFill>
          <a:blip r:embed="rId2"/>
          <a:stretch/>
        </p:blipFill>
        <p:spPr>
          <a:xfrm>
            <a:off x="1620000" y="3233880"/>
            <a:ext cx="7833240" cy="3065400"/>
          </a:xfrm>
          <a:prstGeom prst="rect">
            <a:avLst/>
          </a:prstGeom>
          <a:ln w="0">
            <a:noFill/>
          </a:ln>
        </p:spPr>
      </p:pic>
      <p:pic>
        <p:nvPicPr>
          <p:cNvPr id="740" name="Obraz 739"/>
          <p:cNvPicPr/>
          <p:nvPr/>
        </p:nvPicPr>
        <p:blipFill>
          <a:blip r:embed="rId3"/>
          <a:stretch/>
        </p:blipFill>
        <p:spPr>
          <a:xfrm>
            <a:off x="8147880" y="1980000"/>
            <a:ext cx="3551400" cy="3624480"/>
          </a:xfrm>
          <a:prstGeom prst="rect">
            <a:avLst/>
          </a:prstGeom>
          <a:ln w="0">
            <a:noFill/>
          </a:ln>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1" name="Tytuł 1_235"/>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742" name="Symbol zastępczy zawartości 2_224"/>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743" name="Tytuł 1_236"/>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744" name="Symbol zastępczy zawartości 2_225"/>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745" name="Prostokąt 744"/>
          <p:cNvSpPr/>
          <p:nvPr/>
        </p:nvSpPr>
        <p:spPr>
          <a:xfrm>
            <a:off x="0" y="6135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www.abb.com</a:t>
            </a:r>
            <a:endParaRPr lang="pl-PL" sz="1800" b="0" strike="noStrike" spc="-1">
              <a:latin typeface="Arial"/>
            </a:endParaRPr>
          </a:p>
        </p:txBody>
      </p:sp>
      <p:sp>
        <p:nvSpPr>
          <p:cNvPr id="746" name="Prostokąt 745"/>
          <p:cNvSpPr/>
          <p:nvPr/>
        </p:nvSpPr>
        <p:spPr>
          <a:xfrm>
            <a:off x="360000" y="2576160"/>
            <a:ext cx="1187892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Autonomiczne zabezpieczenie pola</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747" name="Prostokąt 746"/>
          <p:cNvSpPr/>
          <p:nvPr/>
        </p:nvSpPr>
        <p:spPr>
          <a:xfrm>
            <a:off x="446400" y="3060000"/>
            <a:ext cx="6212880" cy="18810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pic>
        <p:nvPicPr>
          <p:cNvPr id="748" name="Obraz 747"/>
          <p:cNvPicPr/>
          <p:nvPr/>
        </p:nvPicPr>
        <p:blipFill>
          <a:blip r:embed="rId2"/>
          <a:stretch/>
        </p:blipFill>
        <p:spPr>
          <a:xfrm>
            <a:off x="8046360" y="1980000"/>
            <a:ext cx="3832920" cy="4319280"/>
          </a:xfrm>
          <a:prstGeom prst="rect">
            <a:avLst/>
          </a:prstGeom>
          <a:ln w="0">
            <a:noFill/>
          </a:ln>
        </p:spPr>
      </p:pic>
      <p:sp>
        <p:nvSpPr>
          <p:cNvPr id="749" name="Prostokąt 748"/>
          <p:cNvSpPr/>
          <p:nvPr/>
        </p:nvSpPr>
        <p:spPr>
          <a:xfrm>
            <a:off x="326520" y="3240000"/>
            <a:ext cx="7052760" cy="2649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REJ603 jest wyposażony w funkcje 3-fazowego zabezpieczenia nadprądowego oraz zabezpieczenia ziemnozwarciowego. Gdy zabezpieczenie nadprądowe jest stosowane po stronie SN transformatora mocy, ważnym jest, aby zabezpieczenie pozostało nieaktywne podczas załączania transformatora, gdy przez krótki czas rozruchu płynie duży prąd rozruchowy. Przekaźnik REJ603 wykorzystuje najlepiej sprawdzoną technikę blokowania zabezpieczeń, opartą na pomiarze zawartości drugiej harmonicznej, która umożliwia uodpornienie zabezpieczeń na duży prąd magnetyzacji rozruchowej.</a:t>
            </a:r>
            <a:endParaRPr lang="pl-PL" sz="1800" b="0" strike="noStrike" spc="-1">
              <a:latin typeface="Arial"/>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0" name="Tytuł 1_237"/>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751" name="Symbol zastępczy zawartości 2_226"/>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752" name="Tytuł 1_238"/>
          <p:cNvSpPr/>
          <p:nvPr/>
        </p:nvSpPr>
        <p:spPr>
          <a:xfrm>
            <a:off x="838440" y="94032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753" name="Symbol zastępczy zawartości 2_227"/>
          <p:cNvSpPr/>
          <p:nvPr/>
        </p:nvSpPr>
        <p:spPr>
          <a:xfrm>
            <a:off x="838440" y="2400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754" name="Prostokąt 753"/>
          <p:cNvSpPr/>
          <p:nvPr/>
        </p:nvSpPr>
        <p:spPr>
          <a:xfrm>
            <a:off x="0" y="613584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www.abb.com</a:t>
            </a:r>
            <a:endParaRPr lang="pl-PL" sz="1800" b="0" strike="noStrike" spc="-1">
              <a:latin typeface="Arial"/>
            </a:endParaRPr>
          </a:p>
        </p:txBody>
      </p:sp>
      <p:sp>
        <p:nvSpPr>
          <p:cNvPr id="755" name="Prostokąt 754"/>
          <p:cNvSpPr/>
          <p:nvPr/>
        </p:nvSpPr>
        <p:spPr>
          <a:xfrm>
            <a:off x="360000" y="2576160"/>
            <a:ext cx="11878920" cy="3310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Autonomiczne zabezpieczenie pola</a:t>
            </a: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a:p>
            <a:pPr>
              <a:lnSpc>
                <a:spcPct val="100000"/>
              </a:lnSpc>
            </a:pPr>
            <a:endParaRPr lang="pl-PL" sz="1800" b="0" strike="noStrike" spc="-1">
              <a:latin typeface="Arial"/>
            </a:endParaRPr>
          </a:p>
        </p:txBody>
      </p:sp>
      <p:sp>
        <p:nvSpPr>
          <p:cNvPr id="756" name="Prostokąt 755"/>
          <p:cNvSpPr/>
          <p:nvPr/>
        </p:nvSpPr>
        <p:spPr>
          <a:xfrm>
            <a:off x="446400" y="3060000"/>
            <a:ext cx="6212880" cy="18810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757" name="Prostokąt 756"/>
          <p:cNvSpPr/>
          <p:nvPr/>
        </p:nvSpPr>
        <p:spPr>
          <a:xfrm>
            <a:off x="326520" y="3240000"/>
            <a:ext cx="7052760" cy="2649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0" strike="noStrike" spc="-1">
                <a:solidFill>
                  <a:srgbClr val="000000"/>
                </a:solidFill>
                <a:latin typeface="Arial"/>
                <a:ea typeface="DejaVu Sans"/>
              </a:rPr>
              <a:t>REX615 to w pełni konfigurowalny, zintegrowany przekaźnik zabezpieczeniowo-sterowniczy przeznaczony do zastosowań w wytwarzaniu i dystrybucji energii elektrycznej.</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Szeroki zakres zastosowań w połączeniu z w pełni modułową i skalowalną architekturą sprzętową oraz programową zapewnia maksymalną elastyczność i optymalną efektywność kosztową w całym cyklu życia przekaźnika – od etapu dopasowania do konkretnej aplikacji po możliwość adaptacji do zmieniających się lub nowych wymagań specyficznych dla danej aplikacji.</a:t>
            </a:r>
            <a:endParaRPr lang="pl-PL" sz="1800" b="0" strike="noStrike" spc="-1">
              <a:latin typeface="Arial"/>
            </a:endParaRPr>
          </a:p>
        </p:txBody>
      </p:sp>
      <p:pic>
        <p:nvPicPr>
          <p:cNvPr id="758" name="Obraz 757"/>
          <p:cNvPicPr/>
          <p:nvPr/>
        </p:nvPicPr>
        <p:blipFill>
          <a:blip r:embed="rId2"/>
          <a:stretch/>
        </p:blipFill>
        <p:spPr>
          <a:xfrm>
            <a:off x="7498800" y="2160000"/>
            <a:ext cx="4556160" cy="3239280"/>
          </a:xfrm>
          <a:prstGeom prst="rect">
            <a:avLst/>
          </a:prstGeom>
          <a:ln w="0">
            <a:noFill/>
          </a:ln>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9" name="Tytuł 1_252"/>
          <p:cNvSpPr/>
          <p:nvPr/>
        </p:nvSpPr>
        <p:spPr>
          <a:xfrm>
            <a:off x="838440" y="1143000"/>
            <a:ext cx="10359720" cy="1196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pl-PL" sz="1800" b="1" strike="noStrike" spc="-1">
                <a:solidFill>
                  <a:srgbClr val="000000"/>
                </a:solidFill>
                <a:latin typeface="Arial"/>
                <a:ea typeface="DejaVu Sans"/>
              </a:rPr>
              <a:t>Symbole i schematy elektryczne</a:t>
            </a:r>
            <a:r>
              <a:rPr lang="pl-PL" sz="4400" b="1" strike="noStrike" spc="-1">
                <a:solidFill>
                  <a:srgbClr val="000000"/>
                </a:solidFill>
                <a:latin typeface="Aptos Display"/>
                <a:ea typeface="DejaVu Sans"/>
              </a:rPr>
              <a:t> </a:t>
            </a:r>
            <a:endParaRPr lang="pl-PL" sz="4400" b="0" strike="noStrike" spc="-1">
              <a:latin typeface="Arial"/>
            </a:endParaRPr>
          </a:p>
        </p:txBody>
      </p:sp>
      <p:sp>
        <p:nvSpPr>
          <p:cNvPr id="760" name="Tytuł 1_253"/>
          <p:cNvSpPr/>
          <p:nvPr/>
        </p:nvSpPr>
        <p:spPr>
          <a:xfrm>
            <a:off x="83844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Dokumentacja techniczna</a:t>
            </a:r>
            <a:endParaRPr lang="pl-PL" sz="2800" b="0" strike="noStrike" spc="-1">
              <a:latin typeface="Arial"/>
            </a:endParaRPr>
          </a:p>
        </p:txBody>
      </p:sp>
      <p:pic>
        <p:nvPicPr>
          <p:cNvPr id="761" name="Obraz 760"/>
          <p:cNvPicPr/>
          <p:nvPr/>
        </p:nvPicPr>
        <p:blipFill>
          <a:blip r:embed="rId2"/>
          <a:stretch/>
        </p:blipFill>
        <p:spPr>
          <a:xfrm>
            <a:off x="2544120" y="2218320"/>
            <a:ext cx="7895520" cy="4261320"/>
          </a:xfrm>
          <a:prstGeom prst="rect">
            <a:avLst/>
          </a:prstGeom>
          <a:ln w="0">
            <a:noFill/>
          </a:ln>
        </p:spPr>
      </p:pic>
      <p:sp>
        <p:nvSpPr>
          <p:cNvPr id="762" name="Prostokąt 761"/>
          <p:cNvSpPr/>
          <p:nvPr/>
        </p:nvSpPr>
        <p:spPr>
          <a:xfrm>
            <a:off x="0" y="6511320"/>
            <a:ext cx="2608200" cy="34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latin typeface="Arial"/>
              </a:rPr>
              <a:t>https://iautomatyka.pl/</a:t>
            </a:r>
            <a:endParaRPr lang="pl-PL" sz="1800" b="0" strike="noStrike" spc="-1">
              <a:latin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 name="Obraz 122"/>
          <p:cNvPicPr/>
          <p:nvPr/>
        </p:nvPicPr>
        <p:blipFill>
          <a:blip r:embed="rId2"/>
          <a:stretch/>
        </p:blipFill>
        <p:spPr>
          <a:xfrm>
            <a:off x="7920000" y="1815120"/>
            <a:ext cx="4018320" cy="4663440"/>
          </a:xfrm>
          <a:prstGeom prst="rect">
            <a:avLst/>
          </a:prstGeom>
          <a:ln w="0">
            <a:noFill/>
          </a:ln>
        </p:spPr>
      </p:pic>
      <p:sp>
        <p:nvSpPr>
          <p:cNvPr id="124" name="Tytuł 1_80"/>
          <p:cNvSpPr/>
          <p:nvPr/>
        </p:nvSpPr>
        <p:spPr>
          <a:xfrm>
            <a:off x="838440" y="88632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125" name="Symbol zastępczy zawartości 2_69"/>
          <p:cNvSpPr/>
          <p:nvPr/>
        </p:nvSpPr>
        <p:spPr>
          <a:xfrm>
            <a:off x="838440" y="2346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26" name="Tytuł 1_81"/>
          <p:cNvSpPr/>
          <p:nvPr/>
        </p:nvSpPr>
        <p:spPr>
          <a:xfrm>
            <a:off x="838440" y="88632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27" name="Symbol zastępczy zawartości 2_70"/>
          <p:cNvSpPr/>
          <p:nvPr/>
        </p:nvSpPr>
        <p:spPr>
          <a:xfrm>
            <a:off x="838440" y="2346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28" name="Prostokąt 127"/>
          <p:cNvSpPr/>
          <p:nvPr/>
        </p:nvSpPr>
        <p:spPr>
          <a:xfrm>
            <a:off x="0" y="6120000"/>
            <a:ext cx="815976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https://www.urzadzeniadlaenergetyki.pl/ </a:t>
            </a:r>
            <a:endParaRPr lang="pl-PL" sz="1800" b="0" strike="noStrike" spc="-1">
              <a:latin typeface="Arial"/>
            </a:endParaRPr>
          </a:p>
        </p:txBody>
      </p:sp>
      <p:sp>
        <p:nvSpPr>
          <p:cNvPr id="129" name="Tytuł 1_82"/>
          <p:cNvSpPr/>
          <p:nvPr/>
        </p:nvSpPr>
        <p:spPr>
          <a:xfrm>
            <a:off x="838440" y="88632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Charakterystyka obwodów wtórnych</a:t>
            </a:r>
            <a:endParaRPr lang="pl-PL" sz="2800" b="0" strike="noStrike" spc="-1">
              <a:latin typeface="Arial"/>
            </a:endParaRPr>
          </a:p>
        </p:txBody>
      </p:sp>
      <p:sp>
        <p:nvSpPr>
          <p:cNvPr id="130" name="Symbol zastępczy zawartości 2_71"/>
          <p:cNvSpPr/>
          <p:nvPr/>
        </p:nvSpPr>
        <p:spPr>
          <a:xfrm>
            <a:off x="838440" y="2346840"/>
            <a:ext cx="10511280" cy="4347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a:p>
            <a:pPr>
              <a:lnSpc>
                <a:spcPct val="90000"/>
              </a:lnSpc>
              <a:spcBef>
                <a:spcPts val="1001"/>
              </a:spcBef>
            </a:pPr>
            <a:endParaRPr lang="pl-PL" sz="1800" b="0" strike="noStrike" spc="-1">
              <a:latin typeface="Arial"/>
            </a:endParaRPr>
          </a:p>
        </p:txBody>
      </p:sp>
      <p:sp>
        <p:nvSpPr>
          <p:cNvPr id="131" name="Tytuł 1_83"/>
          <p:cNvSpPr/>
          <p:nvPr/>
        </p:nvSpPr>
        <p:spPr>
          <a:xfrm>
            <a:off x="838440" y="886320"/>
            <a:ext cx="10511280" cy="1321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pl-PL"/>
          </a:p>
        </p:txBody>
      </p:sp>
      <p:sp>
        <p:nvSpPr>
          <p:cNvPr id="132" name="Prostokąt 131"/>
          <p:cNvSpPr/>
          <p:nvPr/>
        </p:nvSpPr>
        <p:spPr>
          <a:xfrm>
            <a:off x="360000" y="2164320"/>
            <a:ext cx="6973200" cy="2904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800" b="1" strike="noStrike" spc="-1">
                <a:solidFill>
                  <a:srgbClr val="000000"/>
                </a:solidFill>
                <a:latin typeface="Arial"/>
                <a:ea typeface="DejaVu Sans"/>
              </a:rPr>
              <a:t>Obwody sterownicze</a:t>
            </a:r>
            <a:r>
              <a:rPr lang="pl-PL" sz="1800" b="0" strike="noStrike" spc="-1">
                <a:solidFill>
                  <a:srgbClr val="000000"/>
                </a:solidFill>
                <a:latin typeface="Arial"/>
                <a:ea typeface="DejaVu Sans"/>
              </a:rPr>
              <a:t> </a:t>
            </a:r>
            <a:r>
              <a:rPr lang="pl-PL" sz="1800" b="1" strike="noStrike" spc="-1">
                <a:solidFill>
                  <a:srgbClr val="000000"/>
                </a:solidFill>
                <a:latin typeface="Arial"/>
                <a:ea typeface="DejaVu Sans"/>
              </a:rPr>
              <a:t>odpowiadają za</a:t>
            </a:r>
            <a:r>
              <a:rPr lang="pl-PL" sz="1800" b="0" strike="noStrike" spc="-1">
                <a:solidFill>
                  <a:srgbClr val="000000"/>
                </a:solidFill>
                <a:latin typeface="Arial"/>
                <a:ea typeface="DejaVu Sans"/>
              </a:rPr>
              <a:t>:</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załączanie i wyłączanie łączników</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 sterowanie napędami i automatyką</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Zasilane są najczęściej napięciem stałym (np. 110 V lub 220 V DC).</a:t>
            </a:r>
            <a:endParaRPr lang="pl-PL" sz="1800" b="0" strike="noStrike" spc="-1">
              <a:latin typeface="Arial"/>
            </a:endParaRPr>
          </a:p>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Wymagają wysokiej pewności działania nawet w warunkach awaryjnych.</a:t>
            </a:r>
            <a:endParaRPr lang="pl-PL" sz="1800" b="0" strike="noStrike" spc="-1">
              <a:latin typeface="Arial"/>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3" name="Tytuł 1_240"/>
          <p:cNvSpPr/>
          <p:nvPr/>
        </p:nvSpPr>
        <p:spPr>
          <a:xfrm>
            <a:off x="838080" y="365040"/>
            <a:ext cx="10514520" cy="1324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Symbole i schematy elektryczne – schemat jednokreskowy</a:t>
            </a:r>
            <a:endParaRPr lang="pl-PL" sz="4400" b="0" strike="noStrike" spc="-1">
              <a:latin typeface="Arial"/>
            </a:endParaRPr>
          </a:p>
        </p:txBody>
      </p:sp>
      <p:pic>
        <p:nvPicPr>
          <p:cNvPr id="764" name="Obraz 7_1"/>
          <p:cNvPicPr/>
          <p:nvPr/>
        </p:nvPicPr>
        <p:blipFill>
          <a:blip r:embed="rId2"/>
          <a:stretch/>
        </p:blipFill>
        <p:spPr>
          <a:xfrm>
            <a:off x="2853360" y="2731680"/>
            <a:ext cx="5785920" cy="3027600"/>
          </a:xfrm>
          <a:prstGeom prst="rect">
            <a:avLst/>
          </a:prstGeom>
          <a:ln w="0">
            <a:noFill/>
          </a:ln>
        </p:spPr>
      </p:pic>
      <p:sp>
        <p:nvSpPr>
          <p:cNvPr id="765" name="Prostokąt 764"/>
          <p:cNvSpPr/>
          <p:nvPr/>
        </p:nvSpPr>
        <p:spPr>
          <a:xfrm>
            <a:off x="0" y="613620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www.strefaie.pl</a:t>
            </a:r>
            <a:endParaRPr lang="pl-PL" sz="1800" b="0" strike="noStrike" spc="-1">
              <a:latin typeface="Arial"/>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6" name="Tytuł 1_241"/>
          <p:cNvSpPr/>
          <p:nvPr/>
        </p:nvSpPr>
        <p:spPr>
          <a:xfrm>
            <a:off x="838080" y="365040"/>
            <a:ext cx="10514520" cy="1324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Symbole i schematy elektryczne – schemat poglądowy</a:t>
            </a:r>
            <a:endParaRPr lang="pl-PL" sz="4400" b="0" strike="noStrike" spc="-1">
              <a:latin typeface="Arial"/>
            </a:endParaRPr>
          </a:p>
        </p:txBody>
      </p:sp>
      <p:pic>
        <p:nvPicPr>
          <p:cNvPr id="767" name="Picture 2_1"/>
          <p:cNvPicPr/>
          <p:nvPr/>
        </p:nvPicPr>
        <p:blipFill>
          <a:blip r:embed="rId2"/>
          <a:stretch/>
        </p:blipFill>
        <p:spPr>
          <a:xfrm>
            <a:off x="1758240" y="2133000"/>
            <a:ext cx="6103800" cy="4255560"/>
          </a:xfrm>
          <a:prstGeom prst="rect">
            <a:avLst/>
          </a:prstGeom>
          <a:ln w="0">
            <a:noFill/>
          </a:ln>
        </p:spPr>
      </p:pic>
      <p:sp>
        <p:nvSpPr>
          <p:cNvPr id="768" name="Prostokąt 767"/>
          <p:cNvSpPr/>
          <p:nvPr/>
        </p:nvSpPr>
        <p:spPr>
          <a:xfrm>
            <a:off x="0" y="626076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www.strefaie.pl</a:t>
            </a:r>
            <a:endParaRPr lang="pl-PL" sz="1800" b="0" strike="noStrike" spc="-1">
              <a:latin typeface="Arial"/>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9" name="Tytuł 1_242"/>
          <p:cNvSpPr/>
          <p:nvPr/>
        </p:nvSpPr>
        <p:spPr>
          <a:xfrm>
            <a:off x="838080" y="365040"/>
            <a:ext cx="10514520" cy="1324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Symbole i schematy elektryczne – schemat poglądowy</a:t>
            </a:r>
            <a:endParaRPr lang="pl-PL" sz="4400" b="0" strike="noStrike" spc="-1">
              <a:latin typeface="Arial"/>
            </a:endParaRPr>
          </a:p>
        </p:txBody>
      </p:sp>
      <p:pic>
        <p:nvPicPr>
          <p:cNvPr id="770" name="Obraz 3_1"/>
          <p:cNvPicPr/>
          <p:nvPr/>
        </p:nvPicPr>
        <p:blipFill>
          <a:blip r:embed="rId2"/>
          <a:stretch/>
        </p:blipFill>
        <p:spPr>
          <a:xfrm>
            <a:off x="547920" y="2148480"/>
            <a:ext cx="4627080" cy="3319200"/>
          </a:xfrm>
          <a:prstGeom prst="rect">
            <a:avLst/>
          </a:prstGeom>
          <a:ln w="0">
            <a:noFill/>
          </a:ln>
        </p:spPr>
      </p:pic>
      <p:sp>
        <p:nvSpPr>
          <p:cNvPr id="771" name="pole tekstowe 5_1"/>
          <p:cNvSpPr/>
          <p:nvPr/>
        </p:nvSpPr>
        <p:spPr>
          <a:xfrm>
            <a:off x="5424480" y="1800000"/>
            <a:ext cx="6635520" cy="4599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216000" indent="-215280">
              <a:lnSpc>
                <a:spcPct val="100000"/>
              </a:lnSpc>
              <a:spcBef>
                <a:spcPts val="1500"/>
              </a:spcBef>
              <a:buClr>
                <a:srgbClr val="000000"/>
              </a:buClr>
              <a:buFont typeface="Arial"/>
              <a:buChar char="•"/>
            </a:pPr>
            <a:r>
              <a:rPr lang="pl-PL" sz="1200" b="0" strike="noStrike" spc="-1">
                <a:solidFill>
                  <a:srgbClr val="000000"/>
                </a:solidFill>
                <a:latin typeface="Roboto"/>
                <a:ea typeface="DejaVu Sans"/>
              </a:rPr>
              <a:t>1 - to podstawowe symbole elektryczne, oznaczające przewód, kabel lub linię przesyłową.</a:t>
            </a:r>
            <a:endParaRPr lang="pl-PL" sz="1200" b="0" strike="noStrike" spc="-1">
              <a:latin typeface="Arial"/>
            </a:endParaRPr>
          </a:p>
          <a:p>
            <a:pPr marL="216000" indent="-215280">
              <a:lnSpc>
                <a:spcPct val="100000"/>
              </a:lnSpc>
              <a:spcBef>
                <a:spcPts val="451"/>
              </a:spcBef>
              <a:buClr>
                <a:srgbClr val="000000"/>
              </a:buClr>
              <a:buFont typeface="Arial"/>
              <a:buChar char="•"/>
            </a:pPr>
            <a:r>
              <a:rPr lang="pl-PL" sz="1200" b="0" strike="noStrike" spc="-1">
                <a:solidFill>
                  <a:srgbClr val="000000"/>
                </a:solidFill>
                <a:latin typeface="Roboto"/>
                <a:ea typeface="DejaVu Sans"/>
              </a:rPr>
              <a:t>2 – takie oznaczenie przewodów wskazuje na przewód elastyczny.</a:t>
            </a:r>
            <a:endParaRPr lang="pl-PL" sz="1200" b="0" strike="noStrike" spc="-1">
              <a:latin typeface="Arial"/>
            </a:endParaRPr>
          </a:p>
          <a:p>
            <a:pPr marL="216000" indent="-215280">
              <a:lnSpc>
                <a:spcPct val="100000"/>
              </a:lnSpc>
              <a:spcBef>
                <a:spcPts val="451"/>
              </a:spcBef>
              <a:buClr>
                <a:srgbClr val="000000"/>
              </a:buClr>
              <a:buFont typeface="Arial"/>
              <a:buChar char="•"/>
            </a:pPr>
            <a:r>
              <a:rPr lang="pl-PL" sz="1200" b="0" strike="noStrike" spc="-1">
                <a:solidFill>
                  <a:srgbClr val="000000"/>
                </a:solidFill>
                <a:latin typeface="Roboto"/>
                <a:ea typeface="DejaVu Sans"/>
              </a:rPr>
              <a:t>3 – to podstawowe elektryczne symbole, oznaczające przewód ochronny PE.</a:t>
            </a:r>
            <a:endParaRPr lang="pl-PL" sz="1200" b="0" strike="noStrike" spc="-1">
              <a:latin typeface="Arial"/>
            </a:endParaRPr>
          </a:p>
          <a:p>
            <a:pPr marL="216000" indent="-215280">
              <a:lnSpc>
                <a:spcPct val="100000"/>
              </a:lnSpc>
              <a:spcBef>
                <a:spcPts val="451"/>
              </a:spcBef>
              <a:buClr>
                <a:srgbClr val="000000"/>
              </a:buClr>
              <a:buFont typeface="Arial"/>
              <a:buChar char="•"/>
            </a:pPr>
            <a:r>
              <a:rPr lang="pl-PL" sz="1200" b="0" strike="noStrike" spc="-1">
                <a:solidFill>
                  <a:srgbClr val="000000"/>
                </a:solidFill>
                <a:latin typeface="Roboto"/>
                <a:ea typeface="DejaVu Sans"/>
              </a:rPr>
              <a:t>4 – kolejne podstawowe oznaczenie przewodów, oznaczające kabel neutralny N.</a:t>
            </a:r>
            <a:endParaRPr lang="pl-PL" sz="1200" b="0" strike="noStrike" spc="-1">
              <a:latin typeface="Arial"/>
            </a:endParaRPr>
          </a:p>
          <a:p>
            <a:pPr marL="216000" indent="-215280">
              <a:lnSpc>
                <a:spcPct val="100000"/>
              </a:lnSpc>
              <a:spcBef>
                <a:spcPts val="451"/>
              </a:spcBef>
              <a:buClr>
                <a:srgbClr val="000000"/>
              </a:buClr>
              <a:buFont typeface="Arial"/>
              <a:buChar char="•"/>
            </a:pPr>
            <a:r>
              <a:rPr lang="pl-PL" sz="1200" b="0" strike="noStrike" spc="-1">
                <a:solidFill>
                  <a:srgbClr val="000000"/>
                </a:solidFill>
                <a:latin typeface="Roboto"/>
                <a:ea typeface="DejaVu Sans"/>
              </a:rPr>
              <a:t>5 – takie symbole graficzne oznaczają przewód ochronno neutralny PEN – spotykany w budownictwie starszego typu.</a:t>
            </a:r>
            <a:endParaRPr lang="pl-PL" sz="1200" b="0" strike="noStrike" spc="-1">
              <a:latin typeface="Arial"/>
            </a:endParaRPr>
          </a:p>
          <a:p>
            <a:pPr marL="216000" indent="-215280">
              <a:lnSpc>
                <a:spcPct val="100000"/>
              </a:lnSpc>
              <a:spcBef>
                <a:spcPts val="451"/>
              </a:spcBef>
              <a:buClr>
                <a:srgbClr val="000000"/>
              </a:buClr>
              <a:buFont typeface="Arial"/>
              <a:buChar char="•"/>
            </a:pPr>
            <a:r>
              <a:rPr lang="pl-PL" sz="1200" b="0" strike="noStrike" spc="-1">
                <a:solidFill>
                  <a:srgbClr val="000000"/>
                </a:solidFill>
                <a:latin typeface="Roboto"/>
                <a:ea typeface="DejaVu Sans"/>
              </a:rPr>
              <a:t>6 – linia trójfazowa wyposażona w przewód neutralny oraz przewód ochronny.</a:t>
            </a:r>
            <a:endParaRPr lang="pl-PL" sz="1200" b="0" strike="noStrike" spc="-1">
              <a:latin typeface="Arial"/>
            </a:endParaRPr>
          </a:p>
          <a:p>
            <a:pPr marL="216000" indent="-215280">
              <a:lnSpc>
                <a:spcPct val="100000"/>
              </a:lnSpc>
              <a:spcBef>
                <a:spcPts val="451"/>
              </a:spcBef>
              <a:buClr>
                <a:srgbClr val="000000"/>
              </a:buClr>
              <a:buFont typeface="Arial"/>
              <a:buChar char="•"/>
            </a:pPr>
            <a:r>
              <a:rPr lang="pl-PL" sz="1200" b="0" strike="noStrike" spc="-1">
                <a:solidFill>
                  <a:srgbClr val="000000"/>
                </a:solidFill>
                <a:latin typeface="Roboto"/>
                <a:ea typeface="DejaVu Sans"/>
              </a:rPr>
              <a:t>7 – oznacza zasilanie linii telekomunikacyjnej prądem stałym.</a:t>
            </a:r>
            <a:endParaRPr lang="pl-PL" sz="1200" b="0" strike="noStrike" spc="-1">
              <a:latin typeface="Arial"/>
            </a:endParaRPr>
          </a:p>
          <a:p>
            <a:pPr marL="216000" indent="-215280">
              <a:lnSpc>
                <a:spcPct val="100000"/>
              </a:lnSpc>
              <a:spcBef>
                <a:spcPts val="451"/>
              </a:spcBef>
              <a:buClr>
                <a:srgbClr val="000000"/>
              </a:buClr>
              <a:buFont typeface="Arial"/>
              <a:buChar char="•"/>
            </a:pPr>
            <a:r>
              <a:rPr lang="pl-PL" sz="1200" b="0" strike="noStrike" spc="-1">
                <a:solidFill>
                  <a:srgbClr val="000000"/>
                </a:solidFill>
                <a:latin typeface="Roboto"/>
                <a:ea typeface="DejaVu Sans"/>
              </a:rPr>
              <a:t>8 – symbol graficzny oznacza zasilanie linii telekomunikacyjnej prądem zmiennym.</a:t>
            </a:r>
            <a:endParaRPr lang="pl-PL" sz="1200" b="0" strike="noStrike" spc="-1">
              <a:latin typeface="Arial"/>
            </a:endParaRPr>
          </a:p>
          <a:p>
            <a:pPr marL="216000" indent="-215280">
              <a:lnSpc>
                <a:spcPct val="100000"/>
              </a:lnSpc>
              <a:spcBef>
                <a:spcPts val="451"/>
              </a:spcBef>
              <a:buClr>
                <a:srgbClr val="000000"/>
              </a:buClr>
              <a:buFont typeface="Arial"/>
              <a:buChar char="•"/>
            </a:pPr>
            <a:r>
              <a:rPr lang="pl-PL" sz="1200" b="0" strike="noStrike" spc="-1">
                <a:solidFill>
                  <a:srgbClr val="000000"/>
                </a:solidFill>
                <a:latin typeface="Roboto"/>
                <a:ea typeface="DejaVu Sans"/>
              </a:rPr>
              <a:t>9 – takie symbole graficzne oznaczają linie powietrzną.</a:t>
            </a:r>
            <a:endParaRPr lang="pl-PL" sz="1200" b="0" strike="noStrike" spc="-1">
              <a:latin typeface="Arial"/>
            </a:endParaRPr>
          </a:p>
          <a:p>
            <a:pPr marL="216000" indent="-215280">
              <a:lnSpc>
                <a:spcPct val="100000"/>
              </a:lnSpc>
              <a:spcBef>
                <a:spcPts val="451"/>
              </a:spcBef>
              <a:buClr>
                <a:srgbClr val="000000"/>
              </a:buClr>
              <a:buFont typeface="Arial"/>
              <a:buChar char="•"/>
            </a:pPr>
            <a:r>
              <a:rPr lang="pl-PL" sz="1200" b="0" strike="noStrike" spc="-1">
                <a:solidFill>
                  <a:srgbClr val="000000"/>
                </a:solidFill>
                <a:latin typeface="Roboto"/>
                <a:ea typeface="DejaVu Sans"/>
              </a:rPr>
              <a:t>10 – oznaczenie linii podziemnej.</a:t>
            </a:r>
            <a:endParaRPr lang="pl-PL" sz="1200" b="0" strike="noStrike" spc="-1">
              <a:latin typeface="Arial"/>
            </a:endParaRPr>
          </a:p>
          <a:p>
            <a:pPr marL="216000" indent="-215280">
              <a:lnSpc>
                <a:spcPct val="100000"/>
              </a:lnSpc>
              <a:spcBef>
                <a:spcPts val="451"/>
              </a:spcBef>
              <a:buClr>
                <a:srgbClr val="000000"/>
              </a:buClr>
              <a:buFont typeface="Arial"/>
              <a:buChar char="•"/>
            </a:pPr>
            <a:r>
              <a:rPr lang="pl-PL" sz="1200" b="0" strike="noStrike" spc="-1">
                <a:solidFill>
                  <a:srgbClr val="000000"/>
                </a:solidFill>
                <a:latin typeface="Roboto"/>
                <a:ea typeface="DejaVu Sans"/>
              </a:rPr>
              <a:t>11 – takie elektryczne symbole oznaczają odgałęzienie od przewodu.</a:t>
            </a:r>
            <a:endParaRPr lang="pl-PL" sz="1200" b="0" strike="noStrike" spc="-1">
              <a:latin typeface="Arial"/>
            </a:endParaRPr>
          </a:p>
          <a:p>
            <a:pPr marL="216000" indent="-215280">
              <a:lnSpc>
                <a:spcPct val="100000"/>
              </a:lnSpc>
              <a:spcBef>
                <a:spcPts val="451"/>
              </a:spcBef>
              <a:buClr>
                <a:srgbClr val="000000"/>
              </a:buClr>
              <a:buFont typeface="Arial"/>
              <a:buChar char="•"/>
            </a:pPr>
            <a:r>
              <a:rPr lang="pl-PL" sz="1200" b="0" strike="noStrike" spc="-1">
                <a:solidFill>
                  <a:srgbClr val="000000"/>
                </a:solidFill>
                <a:latin typeface="Roboto"/>
                <a:ea typeface="DejaVu Sans"/>
              </a:rPr>
              <a:t>12 – schematy elektryczne często posiadają takie oznaczenie graficzne. Jest to podstawowy symbol zacisków i połączeń rozłączanych.</a:t>
            </a:r>
            <a:endParaRPr lang="pl-PL" sz="1200" b="0" strike="noStrike" spc="-1">
              <a:latin typeface="Arial"/>
            </a:endParaRPr>
          </a:p>
          <a:p>
            <a:pPr marL="216000" indent="-215280">
              <a:lnSpc>
                <a:spcPct val="100000"/>
              </a:lnSpc>
              <a:spcBef>
                <a:spcPts val="451"/>
              </a:spcBef>
              <a:buClr>
                <a:srgbClr val="000000"/>
              </a:buClr>
              <a:buFont typeface="Arial"/>
              <a:buChar char="•"/>
            </a:pPr>
            <a:r>
              <a:rPr lang="pl-PL" sz="1200" b="0" strike="noStrike" spc="-1">
                <a:solidFill>
                  <a:srgbClr val="000000"/>
                </a:solidFill>
                <a:latin typeface="Roboto"/>
                <a:ea typeface="DejaVu Sans"/>
              </a:rPr>
              <a:t>13 – oznaczenia elektryczne stałych połączeń przewodów elektrycznych.</a:t>
            </a:r>
            <a:endParaRPr lang="pl-PL" sz="1200" b="0" strike="noStrike" spc="-1">
              <a:latin typeface="Arial"/>
            </a:endParaRPr>
          </a:p>
          <a:p>
            <a:pPr marL="216000" indent="-215280">
              <a:lnSpc>
                <a:spcPct val="100000"/>
              </a:lnSpc>
              <a:spcBef>
                <a:spcPts val="451"/>
              </a:spcBef>
              <a:buClr>
                <a:srgbClr val="000000"/>
              </a:buClr>
              <a:buFont typeface="Arial"/>
              <a:buChar char="•"/>
            </a:pPr>
            <a:r>
              <a:rPr lang="pl-PL" sz="1200" b="0" strike="noStrike" spc="-1">
                <a:solidFill>
                  <a:srgbClr val="000000"/>
                </a:solidFill>
                <a:latin typeface="Roboto"/>
                <a:ea typeface="DejaVu Sans"/>
              </a:rPr>
              <a:t>14 – grafika wskazuje na obecność listwy zaciskowej.</a:t>
            </a:r>
            <a:endParaRPr lang="pl-PL" sz="1200" b="0" strike="noStrike" spc="-1">
              <a:latin typeface="Arial"/>
            </a:endParaRPr>
          </a:p>
          <a:p>
            <a:pPr marL="216000" indent="-215280">
              <a:lnSpc>
                <a:spcPct val="100000"/>
              </a:lnSpc>
              <a:spcBef>
                <a:spcPts val="451"/>
              </a:spcBef>
              <a:buClr>
                <a:srgbClr val="000000"/>
              </a:buClr>
              <a:buFont typeface="Arial"/>
              <a:buChar char="•"/>
            </a:pPr>
            <a:r>
              <a:rPr lang="pl-PL" sz="1200" b="0" strike="noStrike" spc="-1">
                <a:solidFill>
                  <a:srgbClr val="000000"/>
                </a:solidFill>
                <a:latin typeface="Roboto"/>
                <a:ea typeface="DejaVu Sans"/>
              </a:rPr>
              <a:t>15 – to linia schodząca w dół.</a:t>
            </a:r>
            <a:endParaRPr lang="pl-PL" sz="1200" b="0" strike="noStrike" spc="-1">
              <a:latin typeface="Arial"/>
            </a:endParaRPr>
          </a:p>
          <a:p>
            <a:pPr marL="216000" indent="-215280">
              <a:lnSpc>
                <a:spcPct val="100000"/>
              </a:lnSpc>
              <a:spcBef>
                <a:spcPts val="451"/>
              </a:spcBef>
              <a:buClr>
                <a:srgbClr val="000000"/>
              </a:buClr>
              <a:buFont typeface="Arial"/>
              <a:buChar char="•"/>
            </a:pPr>
            <a:r>
              <a:rPr lang="pl-PL" sz="1200" b="0" strike="noStrike" spc="-1">
                <a:solidFill>
                  <a:srgbClr val="000000"/>
                </a:solidFill>
                <a:latin typeface="Roboto"/>
                <a:ea typeface="DejaVu Sans"/>
              </a:rPr>
              <a:t>16 – oznaczenie elektryczne linii biegnącej ku górze.</a:t>
            </a:r>
            <a:endParaRPr lang="pl-PL" sz="1200" b="0" strike="noStrike" spc="-1">
              <a:latin typeface="Arial"/>
            </a:endParaRPr>
          </a:p>
        </p:txBody>
      </p:sp>
      <p:sp>
        <p:nvSpPr>
          <p:cNvPr id="772" name="Prostokąt 771"/>
          <p:cNvSpPr/>
          <p:nvPr/>
        </p:nvSpPr>
        <p:spPr>
          <a:xfrm>
            <a:off x="0" y="626076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www.strefaie.pl</a:t>
            </a:r>
            <a:endParaRPr lang="pl-PL" sz="1800" b="0" strike="noStrike" spc="-1">
              <a:latin typeface="Arial"/>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3" name="Tytuł 1_243"/>
          <p:cNvSpPr/>
          <p:nvPr/>
        </p:nvSpPr>
        <p:spPr>
          <a:xfrm>
            <a:off x="838080" y="365040"/>
            <a:ext cx="10514520" cy="1324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Symbole i schematy elektryczne – schemat poglądowy</a:t>
            </a:r>
            <a:endParaRPr lang="pl-PL" sz="4400" b="0" strike="noStrike" spc="-1">
              <a:latin typeface="Arial"/>
            </a:endParaRPr>
          </a:p>
        </p:txBody>
      </p:sp>
      <p:pic>
        <p:nvPicPr>
          <p:cNvPr id="774" name="Obraz 3_0"/>
          <p:cNvPicPr/>
          <p:nvPr/>
        </p:nvPicPr>
        <p:blipFill>
          <a:blip r:embed="rId2"/>
          <a:stretch/>
        </p:blipFill>
        <p:spPr>
          <a:xfrm>
            <a:off x="680400" y="2543400"/>
            <a:ext cx="4208760" cy="2192040"/>
          </a:xfrm>
          <a:prstGeom prst="rect">
            <a:avLst/>
          </a:prstGeom>
          <a:ln w="0">
            <a:noFill/>
          </a:ln>
        </p:spPr>
      </p:pic>
      <p:sp>
        <p:nvSpPr>
          <p:cNvPr id="775" name="pole tekstowe 4_0"/>
          <p:cNvSpPr/>
          <p:nvPr/>
        </p:nvSpPr>
        <p:spPr>
          <a:xfrm>
            <a:off x="5500800" y="2518920"/>
            <a:ext cx="5851800" cy="2133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216000" indent="-215280">
              <a:lnSpc>
                <a:spcPct val="100000"/>
              </a:lnSpc>
              <a:spcBef>
                <a:spcPts val="1500"/>
              </a:spcBef>
              <a:buClr>
                <a:srgbClr val="000000"/>
              </a:buClr>
              <a:buFont typeface="Arial"/>
              <a:buChar char="•"/>
            </a:pPr>
            <a:r>
              <a:rPr lang="pl-PL" sz="1200" b="0" strike="noStrike" spc="-1">
                <a:solidFill>
                  <a:srgbClr val="000000"/>
                </a:solidFill>
                <a:latin typeface="Roboto"/>
                <a:ea typeface="DejaVu Sans"/>
              </a:rPr>
              <a:t>1 – symbol elektryczny oznaczający autotransformator.</a:t>
            </a:r>
            <a:endParaRPr lang="pl-PL" sz="1200" b="0" strike="noStrike" spc="-1">
              <a:latin typeface="Arial"/>
            </a:endParaRPr>
          </a:p>
          <a:p>
            <a:pPr marL="216000" indent="-215280">
              <a:lnSpc>
                <a:spcPct val="100000"/>
              </a:lnSpc>
              <a:spcBef>
                <a:spcPts val="451"/>
              </a:spcBef>
              <a:buClr>
                <a:srgbClr val="000000"/>
              </a:buClr>
              <a:buFont typeface="Arial"/>
              <a:buChar char="•"/>
            </a:pPr>
            <a:r>
              <a:rPr lang="pl-PL" sz="1200" b="0" strike="noStrike" spc="-1">
                <a:solidFill>
                  <a:srgbClr val="000000"/>
                </a:solidFill>
                <a:latin typeface="Roboto"/>
                <a:ea typeface="DejaVu Sans"/>
              </a:rPr>
              <a:t>2 – symbol elektryczny oznaczający autotransformator, może być stosowany zamiennie z poprzednim.</a:t>
            </a:r>
            <a:endParaRPr lang="pl-PL" sz="1200" b="0" strike="noStrike" spc="-1">
              <a:latin typeface="Arial"/>
            </a:endParaRPr>
          </a:p>
          <a:p>
            <a:pPr marL="216000" indent="-215280">
              <a:lnSpc>
                <a:spcPct val="100000"/>
              </a:lnSpc>
              <a:spcBef>
                <a:spcPts val="451"/>
              </a:spcBef>
              <a:buClr>
                <a:srgbClr val="000000"/>
              </a:buClr>
              <a:buFont typeface="Arial"/>
              <a:buChar char="•"/>
            </a:pPr>
            <a:r>
              <a:rPr lang="pl-PL" sz="1200" b="0" strike="noStrike" spc="-1">
                <a:solidFill>
                  <a:srgbClr val="000000"/>
                </a:solidFill>
                <a:latin typeface="Roboto"/>
                <a:ea typeface="DejaVu Sans"/>
              </a:rPr>
              <a:t>3 – elektryczne symbole oznaczające cewkę z rdzeniem.</a:t>
            </a:r>
            <a:endParaRPr lang="pl-PL" sz="1200" b="0" strike="noStrike" spc="-1">
              <a:latin typeface="Arial"/>
            </a:endParaRPr>
          </a:p>
          <a:p>
            <a:pPr marL="216000" indent="-215280">
              <a:lnSpc>
                <a:spcPct val="100000"/>
              </a:lnSpc>
              <a:spcBef>
                <a:spcPts val="451"/>
              </a:spcBef>
              <a:buClr>
                <a:srgbClr val="000000"/>
              </a:buClr>
              <a:buFont typeface="Arial"/>
              <a:buChar char="•"/>
            </a:pPr>
            <a:r>
              <a:rPr lang="pl-PL" sz="1200" b="0" strike="noStrike" spc="-1">
                <a:solidFill>
                  <a:srgbClr val="000000"/>
                </a:solidFill>
                <a:latin typeface="Roboto"/>
                <a:ea typeface="DejaVu Sans"/>
              </a:rPr>
              <a:t>4 – elektryczne symbole określające transformator trójzwojeniowy.</a:t>
            </a:r>
            <a:endParaRPr lang="pl-PL" sz="1200" b="0" strike="noStrike" spc="-1">
              <a:latin typeface="Arial"/>
            </a:endParaRPr>
          </a:p>
          <a:p>
            <a:pPr marL="216000" indent="-215280">
              <a:lnSpc>
                <a:spcPct val="100000"/>
              </a:lnSpc>
              <a:spcBef>
                <a:spcPts val="451"/>
              </a:spcBef>
              <a:buClr>
                <a:srgbClr val="000000"/>
              </a:buClr>
              <a:buFont typeface="Arial"/>
              <a:buChar char="•"/>
            </a:pPr>
            <a:r>
              <a:rPr lang="pl-PL" sz="1200" b="0" strike="noStrike" spc="-1">
                <a:solidFill>
                  <a:srgbClr val="000000"/>
                </a:solidFill>
                <a:latin typeface="Roboto"/>
                <a:ea typeface="DejaVu Sans"/>
              </a:rPr>
              <a:t>5 – oznaczenia elektryczne transformatora trójfazowego.</a:t>
            </a:r>
            <a:endParaRPr lang="pl-PL" sz="1200" b="0" strike="noStrike" spc="-1">
              <a:latin typeface="Arial"/>
            </a:endParaRPr>
          </a:p>
          <a:p>
            <a:pPr marL="216000" indent="-215280">
              <a:lnSpc>
                <a:spcPct val="100000"/>
              </a:lnSpc>
              <a:spcBef>
                <a:spcPts val="451"/>
              </a:spcBef>
              <a:buClr>
                <a:srgbClr val="000000"/>
              </a:buClr>
              <a:buFont typeface="Arial"/>
              <a:buChar char="•"/>
            </a:pPr>
            <a:r>
              <a:rPr lang="pl-PL" sz="1200" b="0" strike="noStrike" spc="-1">
                <a:solidFill>
                  <a:srgbClr val="000000"/>
                </a:solidFill>
                <a:latin typeface="Roboto"/>
                <a:ea typeface="DejaVu Sans"/>
              </a:rPr>
              <a:t>6 – oznaczenie elektryczne transformatora mocy typu SN/WN.</a:t>
            </a:r>
            <a:endParaRPr lang="pl-PL" sz="1200" b="0" strike="noStrike" spc="-1">
              <a:latin typeface="Arial"/>
            </a:endParaRPr>
          </a:p>
          <a:p>
            <a:pPr marL="216000" indent="-215280">
              <a:lnSpc>
                <a:spcPct val="100000"/>
              </a:lnSpc>
              <a:spcBef>
                <a:spcPts val="451"/>
              </a:spcBef>
              <a:buClr>
                <a:srgbClr val="000000"/>
              </a:buClr>
              <a:buFont typeface="Arial"/>
              <a:buChar char="•"/>
            </a:pPr>
            <a:r>
              <a:rPr lang="pl-PL" sz="1200" b="0" strike="noStrike" spc="-1">
                <a:solidFill>
                  <a:srgbClr val="000000"/>
                </a:solidFill>
                <a:latin typeface="Roboto"/>
                <a:ea typeface="DejaVu Sans"/>
              </a:rPr>
              <a:t>7 – kolejne symbole graficzne transformatora mocy typu SN/WN.</a:t>
            </a:r>
            <a:endParaRPr lang="pl-PL" sz="1200" b="0" strike="noStrike" spc="-1">
              <a:latin typeface="Arial"/>
            </a:endParaRPr>
          </a:p>
          <a:p>
            <a:pPr marL="216000" indent="-215280">
              <a:lnSpc>
                <a:spcPct val="100000"/>
              </a:lnSpc>
              <a:spcBef>
                <a:spcPts val="451"/>
              </a:spcBef>
              <a:buClr>
                <a:srgbClr val="000000"/>
              </a:buClr>
              <a:buFont typeface="Arial"/>
              <a:buChar char="•"/>
            </a:pPr>
            <a:r>
              <a:rPr lang="pl-PL" sz="1200" b="0" strike="noStrike" spc="-1">
                <a:solidFill>
                  <a:srgbClr val="000000"/>
                </a:solidFill>
                <a:latin typeface="Roboto"/>
                <a:ea typeface="DejaVu Sans"/>
              </a:rPr>
              <a:t>8 – oznaczenie elektryczne transformatora NN.</a:t>
            </a:r>
            <a:endParaRPr lang="pl-PL" sz="1200" b="0" strike="noStrike" spc="-1">
              <a:latin typeface="Arial"/>
            </a:endParaRPr>
          </a:p>
        </p:txBody>
      </p:sp>
      <p:sp>
        <p:nvSpPr>
          <p:cNvPr id="776" name="Prostokąt 775"/>
          <p:cNvSpPr/>
          <p:nvPr/>
        </p:nvSpPr>
        <p:spPr>
          <a:xfrm>
            <a:off x="0" y="626076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www.strefaie.pl</a:t>
            </a:r>
            <a:endParaRPr lang="pl-PL" sz="1800" b="0" strike="noStrike" spc="-1">
              <a:latin typeface="Arial"/>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7" name="Tytuł 1_244"/>
          <p:cNvSpPr/>
          <p:nvPr/>
        </p:nvSpPr>
        <p:spPr>
          <a:xfrm>
            <a:off x="838080" y="365040"/>
            <a:ext cx="10514520" cy="1324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000"/>
          </a:bodyPr>
          <a:lstStyle/>
          <a:p>
            <a:pPr>
              <a:lnSpc>
                <a:spcPct val="90000"/>
              </a:lnSpc>
            </a:pPr>
            <a:r>
              <a:rPr lang="pl-PL" sz="4400" b="1" strike="noStrike" spc="-1">
                <a:solidFill>
                  <a:srgbClr val="000000"/>
                </a:solidFill>
                <a:latin typeface="Aptos Display"/>
                <a:ea typeface="DejaVu Sans"/>
              </a:rPr>
              <a:t>Symbole i schematy elektryczne – schemat funkcjonalny</a:t>
            </a:r>
            <a:endParaRPr lang="pl-PL" sz="4400" b="0" strike="noStrike" spc="-1">
              <a:latin typeface="Arial"/>
            </a:endParaRPr>
          </a:p>
        </p:txBody>
      </p:sp>
      <p:pic>
        <p:nvPicPr>
          <p:cNvPr id="778" name="Picture 2_0"/>
          <p:cNvPicPr/>
          <p:nvPr/>
        </p:nvPicPr>
        <p:blipFill>
          <a:blip r:embed="rId2"/>
          <a:stretch/>
        </p:blipFill>
        <p:spPr>
          <a:xfrm>
            <a:off x="2526840" y="2181240"/>
            <a:ext cx="5966640" cy="4165920"/>
          </a:xfrm>
          <a:prstGeom prst="rect">
            <a:avLst/>
          </a:prstGeom>
          <a:ln w="0">
            <a:noFill/>
          </a:ln>
        </p:spPr>
      </p:pic>
      <p:sp>
        <p:nvSpPr>
          <p:cNvPr id="779" name="Prostokąt 778"/>
          <p:cNvSpPr/>
          <p:nvPr/>
        </p:nvSpPr>
        <p:spPr>
          <a:xfrm>
            <a:off x="0" y="626076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www.strefaie.pl</a:t>
            </a:r>
            <a:endParaRPr lang="pl-PL" sz="1800" b="0" strike="noStrike" spc="-1">
              <a:latin typeface="Arial"/>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0" name="Tytuł 1_245"/>
          <p:cNvSpPr/>
          <p:nvPr/>
        </p:nvSpPr>
        <p:spPr>
          <a:xfrm>
            <a:off x="838080" y="365040"/>
            <a:ext cx="10514520" cy="1324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Symbole i schematy elektryczne – schemat obwodów</a:t>
            </a:r>
            <a:endParaRPr lang="pl-PL" sz="4400" b="0" strike="noStrike" spc="-1">
              <a:latin typeface="Arial"/>
            </a:endParaRPr>
          </a:p>
        </p:txBody>
      </p:sp>
      <p:pic>
        <p:nvPicPr>
          <p:cNvPr id="781" name="Obraz 4_3"/>
          <p:cNvPicPr/>
          <p:nvPr/>
        </p:nvPicPr>
        <p:blipFill>
          <a:blip r:embed="rId2"/>
          <a:stretch/>
        </p:blipFill>
        <p:spPr>
          <a:xfrm>
            <a:off x="2589120" y="2008440"/>
            <a:ext cx="6081120" cy="4366800"/>
          </a:xfrm>
          <a:prstGeom prst="rect">
            <a:avLst/>
          </a:prstGeom>
          <a:ln w="0">
            <a:noFill/>
          </a:ln>
        </p:spPr>
      </p:pic>
      <p:sp>
        <p:nvSpPr>
          <p:cNvPr id="782" name="Prostokąt 781"/>
          <p:cNvSpPr/>
          <p:nvPr/>
        </p:nvSpPr>
        <p:spPr>
          <a:xfrm>
            <a:off x="0" y="626076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www.strefaie.pl</a:t>
            </a:r>
            <a:endParaRPr lang="pl-PL" sz="1800" b="0" strike="noStrike" spc="-1">
              <a:latin typeface="Arial"/>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3" name="Tytuł 1_246"/>
          <p:cNvSpPr/>
          <p:nvPr/>
        </p:nvSpPr>
        <p:spPr>
          <a:xfrm>
            <a:off x="838080" y="365040"/>
            <a:ext cx="10514520" cy="1324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pPr>
            <a:r>
              <a:rPr lang="pl-PL" sz="4400" b="1" strike="noStrike" spc="-1">
                <a:solidFill>
                  <a:srgbClr val="000000"/>
                </a:solidFill>
                <a:latin typeface="Aptos Display"/>
                <a:ea typeface="DejaVu Sans"/>
              </a:rPr>
              <a:t>Symbole i schematy elektryczne – schemat połączeń</a:t>
            </a:r>
            <a:endParaRPr lang="pl-PL" sz="4400" b="0" strike="noStrike" spc="-1">
              <a:latin typeface="Arial"/>
            </a:endParaRPr>
          </a:p>
        </p:txBody>
      </p:sp>
      <p:pic>
        <p:nvPicPr>
          <p:cNvPr id="784" name="Obraz 4_2"/>
          <p:cNvPicPr/>
          <p:nvPr/>
        </p:nvPicPr>
        <p:blipFill>
          <a:blip r:embed="rId2"/>
          <a:stretch/>
        </p:blipFill>
        <p:spPr>
          <a:xfrm>
            <a:off x="2985480" y="2568240"/>
            <a:ext cx="5128200" cy="3595320"/>
          </a:xfrm>
          <a:prstGeom prst="rect">
            <a:avLst/>
          </a:prstGeom>
          <a:ln w="0">
            <a:noFill/>
          </a:ln>
        </p:spPr>
      </p:pic>
      <p:sp>
        <p:nvSpPr>
          <p:cNvPr id="785" name="Prostokąt 784"/>
          <p:cNvSpPr/>
          <p:nvPr/>
        </p:nvSpPr>
        <p:spPr>
          <a:xfrm>
            <a:off x="0" y="626076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www.strefaie.pl</a:t>
            </a:r>
            <a:endParaRPr lang="pl-PL" sz="1800" b="0" strike="noStrike" spc="-1">
              <a:latin typeface="Arial"/>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6" name="Tytuł 1_247"/>
          <p:cNvSpPr/>
          <p:nvPr/>
        </p:nvSpPr>
        <p:spPr>
          <a:xfrm>
            <a:off x="838080" y="365040"/>
            <a:ext cx="10514520" cy="1324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88000"/>
          </a:bodyPr>
          <a:lstStyle/>
          <a:p>
            <a:pPr>
              <a:lnSpc>
                <a:spcPct val="90000"/>
              </a:lnSpc>
            </a:pPr>
            <a:r>
              <a:rPr lang="pl-PL" sz="4400" b="1" strike="noStrike" spc="-1">
                <a:solidFill>
                  <a:srgbClr val="000000"/>
                </a:solidFill>
                <a:latin typeface="Aptos Display"/>
                <a:ea typeface="DejaVu Sans"/>
              </a:rPr>
              <a:t>Symbole i schematy elektryczne – schemat rozmieszczenia elementów (rysunek aranżacji)</a:t>
            </a:r>
            <a:endParaRPr lang="pl-PL" sz="4400" b="0" strike="noStrike" spc="-1">
              <a:latin typeface="Arial"/>
            </a:endParaRPr>
          </a:p>
        </p:txBody>
      </p:sp>
      <p:pic>
        <p:nvPicPr>
          <p:cNvPr id="787" name="Obraz 4_5"/>
          <p:cNvPicPr/>
          <p:nvPr/>
        </p:nvPicPr>
        <p:blipFill>
          <a:blip r:embed="rId2"/>
          <a:stretch/>
        </p:blipFill>
        <p:spPr>
          <a:xfrm>
            <a:off x="2274120" y="2001600"/>
            <a:ext cx="5844240" cy="4490280"/>
          </a:xfrm>
          <a:prstGeom prst="rect">
            <a:avLst/>
          </a:prstGeom>
          <a:ln w="0">
            <a:noFill/>
          </a:ln>
        </p:spPr>
      </p:pic>
      <p:sp>
        <p:nvSpPr>
          <p:cNvPr id="788" name="Prostokąt 787"/>
          <p:cNvSpPr/>
          <p:nvPr/>
        </p:nvSpPr>
        <p:spPr>
          <a:xfrm>
            <a:off x="0" y="626076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www.strefaie.pl</a:t>
            </a:r>
            <a:endParaRPr lang="pl-PL" sz="1800" b="0" strike="noStrike" spc="-1">
              <a:latin typeface="Arial"/>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9" name="Tytuł 1_248"/>
          <p:cNvSpPr/>
          <p:nvPr/>
        </p:nvSpPr>
        <p:spPr>
          <a:xfrm>
            <a:off x="838080" y="365040"/>
            <a:ext cx="10514520" cy="1324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fontScale="95000"/>
          </a:bodyPr>
          <a:lstStyle/>
          <a:p>
            <a:pPr>
              <a:lnSpc>
                <a:spcPct val="90000"/>
              </a:lnSpc>
            </a:pPr>
            <a:r>
              <a:rPr lang="pl-PL" sz="4400" b="1" strike="noStrike" spc="-1">
                <a:solidFill>
                  <a:srgbClr val="000000"/>
                </a:solidFill>
                <a:latin typeface="Aptos Display"/>
                <a:ea typeface="DejaVu Sans"/>
              </a:rPr>
              <a:t>Symbole i schematy elektryczne – tabela połączeń</a:t>
            </a:r>
            <a:endParaRPr lang="pl-PL" sz="4400" b="0" strike="noStrike" spc="-1">
              <a:latin typeface="Arial"/>
            </a:endParaRPr>
          </a:p>
        </p:txBody>
      </p:sp>
      <p:pic>
        <p:nvPicPr>
          <p:cNvPr id="790" name="Obraz 4_4"/>
          <p:cNvPicPr/>
          <p:nvPr/>
        </p:nvPicPr>
        <p:blipFill>
          <a:blip r:embed="rId2"/>
          <a:stretch/>
        </p:blipFill>
        <p:spPr>
          <a:xfrm>
            <a:off x="2316600" y="2153880"/>
            <a:ext cx="7117920" cy="4338000"/>
          </a:xfrm>
          <a:prstGeom prst="rect">
            <a:avLst/>
          </a:prstGeom>
          <a:ln w="0">
            <a:noFill/>
          </a:ln>
        </p:spPr>
      </p:pic>
      <p:sp>
        <p:nvSpPr>
          <p:cNvPr id="791" name="Prostokąt 790"/>
          <p:cNvSpPr/>
          <p:nvPr/>
        </p:nvSpPr>
        <p:spPr>
          <a:xfrm>
            <a:off x="0" y="6260760"/>
            <a:ext cx="12238920" cy="34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www.strefaie.pl</a:t>
            </a:r>
            <a:endParaRPr lang="pl-PL" sz="1800" b="0" strike="noStrike" spc="-1">
              <a:latin typeface="Arial"/>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2" name="Obraz 791"/>
          <p:cNvPicPr/>
          <p:nvPr/>
        </p:nvPicPr>
        <p:blipFill>
          <a:blip r:embed="rId2"/>
          <a:stretch/>
        </p:blipFill>
        <p:spPr>
          <a:xfrm>
            <a:off x="2606760" y="2005920"/>
            <a:ext cx="6392880" cy="4113720"/>
          </a:xfrm>
          <a:prstGeom prst="rect">
            <a:avLst/>
          </a:prstGeom>
          <a:ln w="0">
            <a:noFill/>
          </a:ln>
        </p:spPr>
      </p:pic>
      <p:sp>
        <p:nvSpPr>
          <p:cNvPr id="793" name="Prostokąt 792"/>
          <p:cNvSpPr/>
          <p:nvPr/>
        </p:nvSpPr>
        <p:spPr>
          <a:xfrm>
            <a:off x="31320" y="6300000"/>
            <a:ext cx="8248320" cy="60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pl-PL" sz="1800" b="0" strike="noStrike" spc="-1">
              <a:latin typeface="Arial"/>
            </a:endParaRPr>
          </a:p>
          <a:p>
            <a:pPr>
              <a:lnSpc>
                <a:spcPct val="100000"/>
              </a:lnSpc>
            </a:pPr>
            <a:r>
              <a:rPr lang="pl-PL" sz="1800" b="0" strike="noStrike" spc="-1">
                <a:solidFill>
                  <a:srgbClr val="000000"/>
                </a:solidFill>
                <a:latin typeface="Arial"/>
                <a:ea typeface="DejaVu Sans"/>
              </a:rPr>
              <a:t>Źródło: https://iautomatyka.pl/jak-czytac-schematy-elektryczne-i-akpia-zlaczki-1/</a:t>
            </a:r>
            <a:endParaRPr lang="pl-PL" sz="1800" b="0" strike="noStrike" spc="-1">
              <a:latin typeface="Arial"/>
            </a:endParaRPr>
          </a:p>
        </p:txBody>
      </p:sp>
      <p:sp>
        <p:nvSpPr>
          <p:cNvPr id="794" name="Tytuł 1_251"/>
          <p:cNvSpPr/>
          <p:nvPr/>
        </p:nvSpPr>
        <p:spPr>
          <a:xfrm>
            <a:off x="838440" y="813600"/>
            <a:ext cx="10511280" cy="1321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90000"/>
              </a:lnSpc>
              <a:spcBef>
                <a:spcPts val="1001"/>
              </a:spcBef>
            </a:pPr>
            <a:r>
              <a:rPr lang="pl-PL" sz="2800" b="1" strike="noStrike" spc="-1">
                <a:solidFill>
                  <a:srgbClr val="000000"/>
                </a:solidFill>
                <a:latin typeface="Aptos"/>
                <a:ea typeface="DejaVu Sans"/>
              </a:rPr>
              <a:t>Dokumentacja techniczna</a:t>
            </a:r>
            <a:endParaRPr lang="pl-PL" sz="2800" b="0" strike="noStrike" spc="-1">
              <a:latin typeface="Aria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86e79c7-44b9-4496-9852-7c251c1660e5" xsi:nil="true"/>
    <lcf76f155ced4ddcb4097134ff3c332f xmlns="39dffa5a-150f-457c-8b6d-ea62e236bb79">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CDE0B65744422E4A8459264A22C32382" ma:contentTypeVersion="15" ma:contentTypeDescription="Utwórz nowy dokument." ma:contentTypeScope="" ma:versionID="0eeccffda7c3c5ff041322c2cfc62a10">
  <xsd:schema xmlns:xsd="http://www.w3.org/2001/XMLSchema" xmlns:xs="http://www.w3.org/2001/XMLSchema" xmlns:p="http://schemas.microsoft.com/office/2006/metadata/properties" xmlns:ns2="39dffa5a-150f-457c-8b6d-ea62e236bb79" xmlns:ns3="e86e79c7-44b9-4496-9852-7c251c1660e5" targetNamespace="http://schemas.microsoft.com/office/2006/metadata/properties" ma:root="true" ma:fieldsID="de9b3774de63d95bddac975b26fac9db" ns2:_="" ns3:_="">
    <xsd:import namespace="39dffa5a-150f-457c-8b6d-ea62e236bb79"/>
    <xsd:import namespace="e86e79c7-44b9-4496-9852-7c251c1660e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3:TaxCatchAll" minOccurs="0"/>
                <xsd:element ref="ns2:MediaServiceLocation" minOccurs="0"/>
                <xsd:element ref="ns2:MediaServiceGenerationTime" minOccurs="0"/>
                <xsd:element ref="ns2:MediaServiceEventHashCode" minOccurs="0"/>
                <xsd:element ref="ns2:MediaServiceOCR" minOccurs="0"/>
                <xsd:element ref="ns2:lcf76f155ced4ddcb4097134ff3c332f"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9dffa5a-150f-457c-8b6d-ea62e236bb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Location" ma:index="13" nillable="true" ma:displayName="Location" ma:indexed="true"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Tagi obrazów" ma:readOnly="false" ma:fieldId="{5cf76f15-5ced-4ddc-b409-7134ff3c332f}" ma:taxonomyMulti="true" ma:sspId="10dd3211-9c3b-402d-a066-630328df5b83" ma:termSetId="09814cd3-568e-fe90-9814-8d621ff8fb84" ma:anchorId="fba54fb3-c3e1-fe81-a776-ca4b69148c4d" ma:open="true" ma:isKeyword="false">
      <xsd:complexType>
        <xsd:sequence>
          <xsd:element ref="pc:Terms" minOccurs="0" maxOccurs="1"/>
        </xsd:sequence>
      </xsd:complexType>
    </xsd:element>
    <xsd:element name="MediaLengthInSeconds" ma:index="19" nillable="true" ma:displayName="MediaLengthInSeconds" ma:hidden="true" ma:internalName="MediaLengthInSeconds" ma:readOnly="true">
      <xsd:simpleType>
        <xsd:restriction base="dms:Unknow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86e79c7-44b9-4496-9852-7c251c1660e5"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e0800413-828c-4467-a819-23266d4bf61d}" ma:internalName="TaxCatchAll" ma:showField="CatchAllData" ma:web="e86e79c7-44b9-4496-9852-7c251c1660e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E7D1306-AB00-473E-84CD-41875598B174}">
  <ds:schemaRefs>
    <ds:schemaRef ds:uri="http://schemas.microsoft.com/office/2006/metadata/properties"/>
    <ds:schemaRef ds:uri="http://schemas.microsoft.com/office/infopath/2007/PartnerControls"/>
    <ds:schemaRef ds:uri="e86e79c7-44b9-4496-9852-7c251c1660e5"/>
    <ds:schemaRef ds:uri="39dffa5a-150f-457c-8b6d-ea62e236bb79"/>
  </ds:schemaRefs>
</ds:datastoreItem>
</file>

<file path=customXml/itemProps2.xml><?xml version="1.0" encoding="utf-8"?>
<ds:datastoreItem xmlns:ds="http://schemas.openxmlformats.org/officeDocument/2006/customXml" ds:itemID="{8328697B-2EB9-417B-B58F-096E4B0227D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9dffa5a-150f-457c-8b6d-ea62e236bb79"/>
    <ds:schemaRef ds:uri="e86e79c7-44b9-4496-9852-7c251c1660e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8EE3250-524B-4CC9-91E1-75F7F18D99D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9367</Words>
  <Application>Microsoft Office PowerPoint</Application>
  <PresentationFormat>Panoramiczny</PresentationFormat>
  <Paragraphs>2004</Paragraphs>
  <Slides>227</Slides>
  <Notes>0</Notes>
  <HiddenSlides>0</HiddenSlides>
  <MMClips>0</MMClips>
  <ScaleCrop>false</ScaleCrop>
  <HeadingPairs>
    <vt:vector size="6" baseType="variant">
      <vt:variant>
        <vt:lpstr>Używane czcionki</vt:lpstr>
      </vt:variant>
      <vt:variant>
        <vt:i4>8</vt:i4>
      </vt:variant>
      <vt:variant>
        <vt:lpstr>Motyw</vt:lpstr>
      </vt:variant>
      <vt:variant>
        <vt:i4>2</vt:i4>
      </vt:variant>
      <vt:variant>
        <vt:lpstr>Tytuły slajdów</vt:lpstr>
      </vt:variant>
      <vt:variant>
        <vt:i4>227</vt:i4>
      </vt:variant>
    </vt:vector>
  </HeadingPairs>
  <TitlesOfParts>
    <vt:vector size="237" baseType="lpstr">
      <vt:lpstr>Aptos</vt:lpstr>
      <vt:lpstr>Aptos Display</vt:lpstr>
      <vt:lpstr>Arial</vt:lpstr>
      <vt:lpstr>Roboto</vt:lpstr>
      <vt:lpstr>Symbol</vt:lpstr>
      <vt:lpstr>Tahoma</vt:lpstr>
      <vt:lpstr>Times New Roman</vt:lpstr>
      <vt:lpstr>Wingdings</vt:lpstr>
      <vt:lpstr>Office Theme</vt:lpstr>
      <vt:lpstr>Office Theme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dc:description/>
  <cp:lastModifiedBy/>
  <cp:revision>1</cp:revision>
  <dcterms:created xsi:type="dcterms:W3CDTF">2026-02-20T21:40:33Z</dcterms:created>
  <dcterms:modified xsi:type="dcterms:W3CDTF">2026-05-11T10:23:33Z</dcterms:modified>
  <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0x010100CDE0B65744422E4A8459264A22C32382</vt:lpwstr>
  </property>
</Properties>
</file>